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7321624" cy="2251579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Кейс -метод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38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"/>
            <a:ext cx="8640960" cy="476671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3</a:t>
            </a:r>
            <a:r>
              <a:rPr lang="ru-RU" sz="2800" dirty="0" smtClean="0">
                <a:solidFill>
                  <a:srgbClr val="C00000"/>
                </a:solidFill>
              </a:rPr>
              <a:t>. </a:t>
            </a:r>
            <a:r>
              <a:rPr lang="ru-RU" sz="2800" dirty="0" smtClean="0">
                <a:solidFill>
                  <a:srgbClr val="C00000"/>
                </a:solidFill>
              </a:rPr>
              <a:t>Кейс –проблемная ситуация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246623"/>
              </p:ext>
            </p:extLst>
          </p:nvPr>
        </p:nvGraphicFramePr>
        <p:xfrm>
          <a:off x="251520" y="620688"/>
          <a:ext cx="8640960" cy="4992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720"/>
                <a:gridCol w="6589240"/>
              </a:tblGrid>
              <a:tr h="122413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1.Направлен на: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*умение воспитанников видеть возможный парадокс окружающих явлений; </a:t>
                      </a:r>
                    </a:p>
                    <a:p>
                      <a:r>
                        <a:rPr lang="ru-RU" dirty="0" smtClean="0"/>
                        <a:t>* способность формулировать проблему; </a:t>
                      </a:r>
                    </a:p>
                    <a:p>
                      <a:r>
                        <a:rPr lang="ru-RU" dirty="0" smtClean="0"/>
                        <a:t>* умение анализировать, строить гипотезы, предполагать;  *способность коллективно решать сложные задачи.</a:t>
                      </a:r>
                      <a:endParaRPr lang="ru-RU" sz="1600" b="1" dirty="0"/>
                    </a:p>
                  </a:txBody>
                  <a:tcPr/>
                </a:tc>
              </a:tr>
              <a:tr h="5055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2.Кому адресован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Дети  подготовительной</a:t>
                      </a:r>
                      <a:r>
                        <a:rPr lang="ru-RU" b="1" baseline="0" dirty="0" smtClean="0">
                          <a:solidFill>
                            <a:srgbClr val="0070C0"/>
                          </a:solidFill>
                        </a:rPr>
                        <a:t> к школе группы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3.Ситуация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Воспитатель показывает детям видеоролик, фотоизображение (или реальное действие) птиц, нахохлившихся на морозе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4.Момент проблемного включения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Почему, распушивши перья на морозе, птица согревается? Она же так все тепло выпустит! Может, нужно, наоборот, – перья прижать, чтобы теплее было?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Основная задача воспитателя не сформировать стереотип «нахохлилась, чтобы согреться...». Важно заострить внимание детей на парадоксе явлений, чтобы их личный опыт пошел «вразрез» с действительностью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1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"/>
            <a:ext cx="8640960" cy="476671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3</a:t>
            </a:r>
            <a:r>
              <a:rPr lang="ru-RU" sz="2800" dirty="0" smtClean="0">
                <a:solidFill>
                  <a:srgbClr val="C00000"/>
                </a:solidFill>
              </a:rPr>
              <a:t>. </a:t>
            </a:r>
            <a:r>
              <a:rPr lang="ru-RU" sz="2800" dirty="0" smtClean="0">
                <a:solidFill>
                  <a:srgbClr val="C00000"/>
                </a:solidFill>
              </a:rPr>
              <a:t>Кейс –проблемная ситуация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375658"/>
              </p:ext>
            </p:extLst>
          </p:nvPr>
        </p:nvGraphicFramePr>
        <p:xfrm>
          <a:off x="251520" y="620688"/>
          <a:ext cx="8640960" cy="6271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720"/>
                <a:gridCol w="6589240"/>
              </a:tblGrid>
              <a:tr h="122413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1.Направлен на: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*умение воспитанников аргументированно отстаивать свое мнение;  </a:t>
                      </a:r>
                    </a:p>
                    <a:p>
                      <a:r>
                        <a:rPr lang="ru-RU" dirty="0" smtClean="0"/>
                        <a:t>*способность вести конструктивный диалог; </a:t>
                      </a:r>
                    </a:p>
                    <a:p>
                      <a:r>
                        <a:rPr lang="ru-RU" dirty="0" smtClean="0"/>
                        <a:t> *умение анализировать, видеть ситуацию с разных сторон.</a:t>
                      </a:r>
                      <a:endParaRPr lang="ru-RU" sz="1600" b="1" dirty="0"/>
                    </a:p>
                  </a:txBody>
                  <a:tcPr/>
                </a:tc>
              </a:tr>
              <a:tr h="5055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2.Кому адресован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Дети  подготовительной</a:t>
                      </a:r>
                      <a:r>
                        <a:rPr lang="ru-RU" b="1" baseline="0" dirty="0" smtClean="0">
                          <a:solidFill>
                            <a:srgbClr val="0070C0"/>
                          </a:solidFill>
                        </a:rPr>
                        <a:t> к школе группы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3.Ситуация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слушают песню «Виноватая тучка» (Д. </a:t>
                      </a:r>
                      <a:r>
                        <a:rPr lang="ru-RU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Тухманов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 После этого воспитатель предлагает подумать, действительно ли туч- ка была виновата? Кто готов ее обвинить? А, может быть, кто-то встанет на ее защиту?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4.Момент проблемного включения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 предлагает детям игру «Прокурор и адвокат». Задача детей разбиться на пары. Участники каждой пары берут на себя роль прокурора и адвоката. Цель – привести как можно больше аргументов в за- щиту кого-нибудь или чего-нибудь. Например: «Я обвиняю дождь за то, что он мокрый, холодный, не дает гулять, простужает…» и «Я встаю на защиту дождя, потому что он дает жизнь, смывает пыль с растений, по лужам весело скакать, после него растут грибы и…»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Основная задача воспитателя сформировать у детей компетенцию живого аргументированного спора. Основанием могут быть любые объекты, субъекты или явления окружающей действительности, в т. ч. и фантастические 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78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"/>
            <a:ext cx="8640960" cy="476671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4</a:t>
            </a:r>
            <a:r>
              <a:rPr lang="ru-RU" sz="2800" dirty="0" smtClean="0">
                <a:solidFill>
                  <a:srgbClr val="C00000"/>
                </a:solidFill>
              </a:rPr>
              <a:t>. </a:t>
            </a:r>
            <a:r>
              <a:rPr lang="ru-RU" sz="2800" dirty="0" smtClean="0">
                <a:solidFill>
                  <a:srgbClr val="C00000"/>
                </a:solidFill>
              </a:rPr>
              <a:t>Эвристический Кейс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498751"/>
              </p:ext>
            </p:extLst>
          </p:nvPr>
        </p:nvGraphicFramePr>
        <p:xfrm>
          <a:off x="251520" y="620688"/>
          <a:ext cx="8640960" cy="608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720"/>
                <a:gridCol w="6589240"/>
              </a:tblGrid>
              <a:tr h="122413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1.Направлен на: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*умение детей замечать парадокс окружающих явлений;  *умение анализировать, строить гипотезы, предполагать;  *способность формулировать проблему, выдвигать креативные идеи, обосновывать их практическую применимость;  </a:t>
                      </a:r>
                    </a:p>
                    <a:p>
                      <a:r>
                        <a:rPr lang="ru-RU" dirty="0" smtClean="0"/>
                        <a:t>*способность коллективно решать сложные задачи.</a:t>
                      </a:r>
                      <a:endParaRPr lang="ru-RU" sz="1600" b="1" dirty="0"/>
                    </a:p>
                  </a:txBody>
                  <a:tcPr/>
                </a:tc>
              </a:tr>
              <a:tr h="5055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2.Кому адресован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Дети  подготовительной</a:t>
                      </a:r>
                      <a:r>
                        <a:rPr lang="ru-RU" b="1" baseline="0" dirty="0" smtClean="0">
                          <a:solidFill>
                            <a:srgbClr val="0070C0"/>
                          </a:solidFill>
                        </a:rPr>
                        <a:t> к школе группы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3.Ситуация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Воспитатель демонстрирует опыт со свечкой. Цель – найти </a:t>
                      </a:r>
                      <a:r>
                        <a:rPr lang="ru-RU" sz="1600" dirty="0" err="1" smtClean="0"/>
                        <a:t>наиболь</a:t>
                      </a:r>
                      <a:r>
                        <a:rPr lang="ru-RU" sz="1600" dirty="0" smtClean="0"/>
                        <a:t>- шее количество способов безопасного тушения горящей свечи. Один из предполагаемых ответов: «Задуть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4.Момент проблемного включения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Если мы можем легко задуть свечку, то почему не конструируют «</a:t>
                      </a:r>
                      <a:r>
                        <a:rPr lang="ru-RU" dirty="0" err="1" smtClean="0"/>
                        <a:t>задувальные</a:t>
                      </a:r>
                      <a:r>
                        <a:rPr lang="ru-RU" dirty="0" smtClean="0"/>
                        <a:t>» пожарные машины?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Основная цель – ввести личный опыт ребенка в резонанс с </a:t>
                      </a:r>
                      <a:r>
                        <a:rPr lang="ru-RU" dirty="0" err="1" smtClean="0"/>
                        <a:t>действи</a:t>
                      </a:r>
                      <a:r>
                        <a:rPr lang="ru-RU" dirty="0" smtClean="0"/>
                        <a:t>- </a:t>
                      </a:r>
                      <a:r>
                        <a:rPr lang="ru-RU" dirty="0" err="1" smtClean="0"/>
                        <a:t>тельностью</a:t>
                      </a:r>
                      <a:r>
                        <a:rPr lang="ru-RU" dirty="0" smtClean="0"/>
                        <a:t>. Наряду с ознакомлением с безопасностью жизнедеятельно- </a:t>
                      </a:r>
                      <a:r>
                        <a:rPr lang="ru-RU" dirty="0" err="1" smtClean="0"/>
                        <a:t>сти</a:t>
                      </a:r>
                      <a:r>
                        <a:rPr lang="ru-RU" dirty="0" smtClean="0"/>
                        <a:t> необходимо развивать у детей потребность и интерес к естественным представлениям. Метод дальнейшего взаимодействия – эвристическая беседа: горящий фитиль и горящий уголь как два разных объекта, на ко- </a:t>
                      </a:r>
                      <a:r>
                        <a:rPr lang="ru-RU" dirty="0" err="1" smtClean="0"/>
                        <a:t>торые</a:t>
                      </a:r>
                      <a:r>
                        <a:rPr lang="ru-RU" dirty="0" smtClean="0"/>
                        <a:t> активный доступ кислорода действует по-разному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01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"/>
            <a:ext cx="8640960" cy="476671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5</a:t>
            </a:r>
            <a:r>
              <a:rPr lang="ru-RU" sz="2800" dirty="0" smtClean="0">
                <a:solidFill>
                  <a:srgbClr val="C00000"/>
                </a:solidFill>
              </a:rPr>
              <a:t>. </a:t>
            </a:r>
            <a:r>
              <a:rPr lang="ru-RU" sz="2800" dirty="0" smtClean="0">
                <a:solidFill>
                  <a:srgbClr val="C00000"/>
                </a:solidFill>
              </a:rPr>
              <a:t>Деловой штурм -Кейс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774773"/>
              </p:ext>
            </p:extLst>
          </p:nvPr>
        </p:nvGraphicFramePr>
        <p:xfrm>
          <a:off x="251520" y="620688"/>
          <a:ext cx="8640960" cy="6604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720"/>
                <a:gridCol w="6589240"/>
              </a:tblGrid>
              <a:tr h="122413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1.Направлен на: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*</a:t>
                      </a:r>
                      <a:r>
                        <a:rPr lang="ru-RU" sz="1600" dirty="0" smtClean="0"/>
                        <a:t>способность коллективно решать сложные задачи; </a:t>
                      </a:r>
                    </a:p>
                    <a:p>
                      <a:r>
                        <a:rPr lang="ru-RU" sz="1600" dirty="0" smtClean="0"/>
                        <a:t>* способность отличать реальную и воображаемую ситуацию; </a:t>
                      </a:r>
                    </a:p>
                    <a:p>
                      <a:r>
                        <a:rPr lang="ru-RU" sz="1600" dirty="0" smtClean="0"/>
                        <a:t>* умение анализировать, строить гипотезы, предполагать;  *предлагать разные варианты к решению проблемы, строить цепочку или спектр задач;  </a:t>
                      </a:r>
                    </a:p>
                    <a:p>
                      <a:r>
                        <a:rPr lang="ru-RU" sz="1600" dirty="0" smtClean="0"/>
                        <a:t>*способность формулировать проблему, выдвигать креативные идеи, находить обоснование их практической применимости</a:t>
                      </a:r>
                      <a:endParaRPr lang="ru-RU" sz="1600" b="1" dirty="0"/>
                    </a:p>
                  </a:txBody>
                  <a:tcPr/>
                </a:tc>
              </a:tr>
              <a:tr h="5055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2.Кому адресован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Дети  среднего</a:t>
                      </a:r>
                      <a:r>
                        <a:rPr lang="ru-RU" b="1" baseline="0" dirty="0" smtClean="0">
                          <a:solidFill>
                            <a:srgbClr val="0070C0"/>
                          </a:solidFill>
                        </a:rPr>
                        <a:t>  и старшего дошкольного возраста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3.Ситуация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Воспитатель предлагает детям представить ситуацию: «Красная Шапочка заблудилась в лесу и не может дойти до бабушки. Что делать?». Далее следует большое количество версий и предполагаемых вариантов.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4.Момент проблемного включения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 что бы нам следовала делать, если бы мы вдруг оказались в та- кой сложной и неприятной ситуации?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первом этапе рассказанной ситуации воспитатель принимает любые варианты ответов детей, даже «супер-фантастические»: вызвать по рации лесника, задобрить Волка и проч. Однако в момент про- </a:t>
                      </a:r>
                      <a:r>
                        <a:rPr lang="ru-RU" dirty="0" err="1" smtClean="0"/>
                        <a:t>блемного</a:t>
                      </a:r>
                      <a:r>
                        <a:rPr lang="ru-RU" dirty="0" smtClean="0"/>
                        <a:t> включения дети должны смоделировать реальную ситуацию, отличную от воображаемой, и выбрать только те варианты, которые пригодились бы на самом деле. Если таковых не было, то вспомнить, предложить, изучить.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9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"/>
            <a:ext cx="8640960" cy="476671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6</a:t>
            </a:r>
            <a:r>
              <a:rPr lang="ru-RU" sz="2800" dirty="0" smtClean="0">
                <a:solidFill>
                  <a:srgbClr val="C00000"/>
                </a:solidFill>
              </a:rPr>
              <a:t>. </a:t>
            </a:r>
            <a:r>
              <a:rPr lang="ru-RU" sz="2800" dirty="0" smtClean="0">
                <a:solidFill>
                  <a:srgbClr val="C00000"/>
                </a:solidFill>
              </a:rPr>
              <a:t>Кейс с добавлением проблемной ситуации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401130"/>
              </p:ext>
            </p:extLst>
          </p:nvPr>
        </p:nvGraphicFramePr>
        <p:xfrm>
          <a:off x="179512" y="836712"/>
          <a:ext cx="9073008" cy="6213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7056784"/>
              </a:tblGrid>
              <a:tr h="122413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1.Направлен на: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sz="1600" dirty="0" smtClean="0"/>
                        <a:t>умение воспитанников аргументированно отстаивать свое мнение;  предлагать различные варианты решений в обстоятельствах форс- мажор;  способность вести конструктивный диалог;  способность выбирать наиболее актуальные решения</a:t>
                      </a:r>
                      <a:endParaRPr lang="ru-RU" sz="1600" b="1" dirty="0"/>
                    </a:p>
                  </a:txBody>
                  <a:tcPr/>
                </a:tc>
              </a:tr>
              <a:tr h="5055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2.Кому адресован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Дети</a:t>
                      </a:r>
                      <a:r>
                        <a:rPr lang="ru-RU" b="1" baseline="0" dirty="0" smtClean="0">
                          <a:solidFill>
                            <a:srgbClr val="0070C0"/>
                          </a:solidFill>
                        </a:rPr>
                        <a:t> средней, старшей и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  подготовительной</a:t>
                      </a:r>
                      <a:r>
                        <a:rPr lang="ru-RU" b="1" baseline="0" dirty="0" smtClean="0">
                          <a:solidFill>
                            <a:srgbClr val="0070C0"/>
                          </a:solidFill>
                        </a:rPr>
                        <a:t> к школе группы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3.Ситуация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Однажды девочка по имени Нина собралась пойти с бабушкой в магазин. Они подошли к этому очень ответственно. Бабушка проверила, каких продуктов не хватает, составила список покупок и попросила Ни- ну взять его с собой, положить в рюкзачок. Они долго шли до большого магазина, а когда оказались у прилавков, обнаружили, что бабушка забыла очки и прочитать список не может.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4.Момент проблемного включения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дальше делать в такой ситуации?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 воспитателя: чтобы дети предложили более двух решений. На каждый ответ воспитанников он ставит новый «барьер». Например: – Надо попросить продавца прочитать! – отвечают дети. – Продавец не в настроении и не хочет помогать, – возражает </a:t>
                      </a:r>
                      <a:r>
                        <a:rPr lang="ru-RU" dirty="0" err="1" smtClean="0"/>
                        <a:t>вос</a:t>
                      </a:r>
                      <a:r>
                        <a:rPr lang="ru-RU" dirty="0" smtClean="0"/>
                        <a:t>- питатель. – Может, Нина прочтет? – Нина не умеет еще читать. Как вариант, можно предложить детям самим придумать друг для друга новые трудные обстоятельства 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19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980728"/>
            <a:ext cx="8568952" cy="5256584"/>
          </a:xfrm>
        </p:spPr>
        <p:txBody>
          <a:bodyPr>
            <a:normAutofit/>
          </a:bodyPr>
          <a:lstStyle/>
          <a:p>
            <a:pPr algn="just"/>
            <a:r>
              <a:rPr lang="ru-RU" sz="2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различные способы, как использовать кейс-технологии, но все они связаны с проблемным обучением. Можно использовать кейс для проведения эвристической беседы с воспитанниками, прогнозирования, в качестве проблемной ситуации. </a:t>
            </a:r>
            <a:endPara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 кейс можно использовать на разных этапах занятия. Например, в начале занятия кейс поможет сформировать у детей интерес к теме, настроить на совместную работу, в конце – плавно перейти к самостоятельной деятельности</a:t>
            </a:r>
            <a:r>
              <a:rPr lang="ru-RU" sz="2000" b="1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Кейс как педагогическая технология универсален и не привязан ко времени. Ситуация, которую вы предложите, может стать частью занятия или какой-либо деятельности, а ее решение дети найдут за несколько минут. В других условиях тот же самый кейс – отправная точка для нескольких событий и идей. Благодаря этому план работы с детьми может быть гибким	Слайды № 14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69848" y="260648"/>
            <a:ext cx="6022432" cy="792088"/>
          </a:xfrm>
        </p:spPr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Как использовать кейс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90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7504" y="764704"/>
            <a:ext cx="8856984" cy="5472608"/>
          </a:xfrm>
        </p:spPr>
        <p:txBody>
          <a:bodyPr>
            <a:normAutofit/>
          </a:bodyPr>
          <a:lstStyle/>
          <a:p>
            <a:pPr algn="just"/>
            <a:r>
              <a:rPr lang="ru-RU" sz="2400" b="1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Кейс-метод </a:t>
            </a:r>
            <a:r>
              <a:rPr lang="ru-RU" sz="24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взаимодействовать всем участникам образовательного процесса. Вместе с воспитателем дети анализируют ситуацию, совместно разбираются в проблеме, предлагают способы, как ее решить, и выбирают лучший вариант. При этом у дошкольников развиваются любознательность, критическое мышление, коммуникативные навыки, ответственная инициатива, потребность и умение работать в команде, творческий подход, способность решать сложные задачи, ра­зумно действовать в незнакомой и/или неожиданной ситуации</a:t>
            </a:r>
            <a:r>
              <a:rPr lang="ru-RU" sz="2400" b="1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400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кейс-метода можно выявить актуальные интересы и мотивы детей и обеспечить тем самым гибкость образовательного процесса. </a:t>
            </a:r>
          </a:p>
          <a:p>
            <a:pPr algn="just"/>
            <a:endParaRPr lang="ru-RU" sz="2400" b="1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5273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кейса в образовательном процессе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22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4294967295"/>
          </p:nvPr>
        </p:nvSpPr>
        <p:spPr>
          <a:xfrm>
            <a:off x="719138" y="1052513"/>
            <a:ext cx="8424862" cy="5400675"/>
          </a:xfrm>
        </p:spPr>
        <p:txBody>
          <a:bodyPr>
            <a:normAutofit/>
          </a:bodyPr>
          <a:lstStyle/>
          <a:p>
            <a:pPr algn="ctr"/>
            <a:r>
              <a:rPr lang="ru-RU" sz="3200" b="1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Кейс-метод (</a:t>
            </a:r>
            <a:r>
              <a:rPr lang="ru-RU" sz="3200" b="1" i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ru-RU" sz="3200" b="1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ru-RU" sz="3200" b="1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case-study</a:t>
            </a:r>
            <a:r>
              <a:rPr lang="ru-RU" sz="3200" b="1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это метод анализа практической ситуации, реальной и гипотетической. </a:t>
            </a:r>
            <a:endParaRPr lang="ru-RU" sz="3200" b="1" i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i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отличие от вопросов, тестов и задач он позволяет оценить не объем усвоенной информации, а готовность ребенка к практической деятельности через актуализацию полученных знаний. </a:t>
            </a:r>
          </a:p>
        </p:txBody>
      </p:sp>
    </p:spTree>
    <p:extLst>
      <p:ext uri="{BB962C8B-B14F-4D97-AF65-F5344CB8AC3E}">
        <p14:creationId xmlns:p14="http://schemas.microsoft.com/office/powerpoint/2010/main" val="200857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476250"/>
            <a:ext cx="7488238" cy="6265863"/>
          </a:xfrm>
        </p:spPr>
        <p:txBody>
          <a:bodyPr>
            <a:noAutofit/>
          </a:bodyPr>
          <a:lstStyle/>
          <a:p>
            <a:pPr algn="just"/>
            <a:r>
              <a:rPr lang="ru-RU" sz="3200" b="1" i="0" dirty="0">
                <a:solidFill>
                  <a:srgbClr val="002060"/>
                </a:solidFill>
                <a:latin typeface="Times New Roman"/>
                <a:ea typeface="Calibri"/>
              </a:rPr>
              <a:t>Суть кейс-метода заключается в том, чтобы стимулировать познавательную активность детей через практическую деятельность и диалог с помощью смоделированной ситуации. </a:t>
            </a:r>
            <a:endParaRPr lang="ru-RU" sz="3200" b="1" i="0" dirty="0" smtClean="0">
              <a:solidFill>
                <a:srgbClr val="002060"/>
              </a:solidFill>
              <a:latin typeface="Times New Roman"/>
              <a:ea typeface="Calibri"/>
            </a:endParaRPr>
          </a:p>
          <a:p>
            <a:pPr algn="just"/>
            <a:r>
              <a:rPr lang="ru-RU" sz="3200" b="1" i="0" dirty="0" smtClean="0">
                <a:solidFill>
                  <a:srgbClr val="002060"/>
                </a:solidFill>
                <a:latin typeface="Times New Roman"/>
                <a:ea typeface="Calibri"/>
              </a:rPr>
              <a:t>При </a:t>
            </a:r>
            <a:r>
              <a:rPr lang="ru-RU" sz="3200" b="1" i="0" dirty="0">
                <a:solidFill>
                  <a:srgbClr val="002060"/>
                </a:solidFill>
                <a:latin typeface="Times New Roman"/>
                <a:ea typeface="Calibri"/>
              </a:rPr>
              <a:t>этом любая моделируемая или реальная ситуация должна предполагать несколько вариантов решений и быть максимально приближена к личному опыту детей </a:t>
            </a:r>
            <a:endParaRPr lang="ru-RU" sz="3200" b="1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71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787"/>
          <a:stretch/>
        </p:blipFill>
        <p:spPr bwMode="auto">
          <a:xfrm>
            <a:off x="539552" y="836712"/>
            <a:ext cx="882047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25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543774" cy="418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366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Кейс-метод – вариативный инструмент в общении с детьми и предполагает использование различных средств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-социальные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естественно-научные проблемные ситуации; </a:t>
            </a:r>
          </a:p>
          <a:p>
            <a:pPr lvl="0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-словесные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иллюстрированные сюжеты: события, рассказы и игры с проблемным содержанием; </a:t>
            </a:r>
          </a:p>
          <a:p>
            <a:pPr lvl="0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-фантазийные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 и нелепицы; </a:t>
            </a:r>
          </a:p>
          <a:p>
            <a:pPr lvl="0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-фото-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видеоролики; 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-объекты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явления окружающей действительности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58951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08912" cy="1152128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Шесть признаков хорошего кейса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23528" y="2492896"/>
            <a:ext cx="8280920" cy="3600400"/>
          </a:xfrm>
        </p:spPr>
        <p:txBody>
          <a:bodyPr>
            <a:normAutofit fontScale="92500" lnSpcReduction="20000"/>
          </a:bodyPr>
          <a:lstStyle/>
          <a:p>
            <a:r>
              <a:rPr lang="ru-RU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/>
              <a:t>	</a:t>
            </a:r>
            <a:r>
              <a:rPr lang="ru-RU" sz="3200" b="1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соответствовать поставленной цели; </a:t>
            </a:r>
          </a:p>
          <a:p>
            <a:r>
              <a:rPr lang="ru-RU" sz="3200" b="1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учитывать возрастные и индивидуальные особенности детей; </a:t>
            </a:r>
          </a:p>
          <a:p>
            <a:r>
              <a:rPr lang="ru-RU" sz="3200" b="1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быть актуальным и интересным детям; </a:t>
            </a:r>
          </a:p>
          <a:p>
            <a:r>
              <a:rPr lang="ru-RU" sz="3200" b="1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когнитивные навыки, воображение, креативное мышление; </a:t>
            </a:r>
          </a:p>
          <a:p>
            <a:r>
              <a:rPr lang="ru-RU" sz="3200" b="1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провоцировать дискуссию; </a:t>
            </a:r>
          </a:p>
          <a:p>
            <a:r>
              <a:rPr lang="ru-RU" sz="3200" b="1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иметь несколько решений </a:t>
            </a:r>
          </a:p>
          <a:p>
            <a:endParaRPr lang="ru-RU" sz="3200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2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1"/>
            <a:ext cx="8641655" cy="69269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1.Кейс-прогнозирование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606028"/>
              </p:ext>
            </p:extLst>
          </p:nvPr>
        </p:nvGraphicFramePr>
        <p:xfrm>
          <a:off x="0" y="548680"/>
          <a:ext cx="8640960" cy="6110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720"/>
                <a:gridCol w="6589240"/>
              </a:tblGrid>
              <a:tr h="194421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1.Направлен на: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*</a:t>
                      </a:r>
                      <a:r>
                        <a:rPr lang="ru-RU" sz="1600" b="1" dirty="0" smtClean="0"/>
                        <a:t>умение детей отличать реальную и воображаемую ситуацию;</a:t>
                      </a:r>
                    </a:p>
                    <a:p>
                      <a:r>
                        <a:rPr lang="ru-RU" sz="1600" b="1" dirty="0" smtClean="0"/>
                        <a:t>* умение строить логические и обоснованные прогнозы, в т. ч. с по-</a:t>
                      </a:r>
                    </a:p>
                    <a:p>
                      <a:r>
                        <a:rPr lang="ru-RU" sz="1600" b="1" dirty="0" smtClean="0"/>
                        <a:t>мощью элементарных естественно-научных представлений;</a:t>
                      </a:r>
                    </a:p>
                    <a:p>
                      <a:r>
                        <a:rPr lang="ru-RU" sz="1600" b="1" dirty="0" smtClean="0"/>
                        <a:t>* умение видеть и анализировать варианты возможных последствий</a:t>
                      </a:r>
                    </a:p>
                    <a:p>
                      <a:r>
                        <a:rPr lang="ru-RU" sz="1600" b="1" dirty="0" smtClean="0"/>
                        <a:t>в условиях неопределенности;</a:t>
                      </a:r>
                    </a:p>
                    <a:p>
                      <a:r>
                        <a:rPr lang="ru-RU" sz="1600" b="1" dirty="0" smtClean="0"/>
                        <a:t>* развитие критического мышления, умения включаться в коллективное решение сложных зад</a:t>
                      </a:r>
                      <a:endParaRPr lang="ru-RU" sz="1600" b="1" dirty="0"/>
                    </a:p>
                  </a:txBody>
                  <a:tcPr/>
                </a:tc>
              </a:tr>
              <a:tr h="5055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2.Кому адресован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Дети среднего и старшего дошкольного возраста</a:t>
                      </a:r>
                      <a:endParaRPr lang="ru-RU" dirty="0"/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3.Ситуация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Одна девочка очень любила бабочек. Она любовалась ими в книгах, на картинах. С нетерпением ждала весны, чтобы как можно раньше за- метить их пробуждение. Девочка узнавала о бабочках все самое-самое интересное и очень любила их рисовать. Однажды зимой она размечталась: «Как было бы здорово, если бы было вечное лето, и все-все бабочки мира оказались тут, у нас в саду!».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4.Момент проблемного включения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Представьте себе, что желание девочки сбылось. Будет ли это здорово? </a:t>
                      </a:r>
                      <a:endParaRPr lang="ru-RU" b="1" dirty="0"/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 по ходу рассказа использует восторженный тон, чтобы мнения детей разделились. Пофантазировав с детьми о том, как это с здорово и красиво, воспитатель побуждает всерьез задуматься о последствиях и опасности такой ситуации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56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"/>
            <a:ext cx="8640960" cy="476671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2. КЕЙС-НЕОДНОЗНАЧНАЯ СИТУАЦИЯ</a:t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29021"/>
              </p:ext>
            </p:extLst>
          </p:nvPr>
        </p:nvGraphicFramePr>
        <p:xfrm>
          <a:off x="251520" y="620688"/>
          <a:ext cx="8640960" cy="5664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720"/>
                <a:gridCol w="6589240"/>
              </a:tblGrid>
              <a:tr h="122413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1.Направлен на: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*</a:t>
                      </a:r>
                      <a:r>
                        <a:rPr lang="ru-RU" sz="1600" dirty="0" smtClean="0"/>
                        <a:t> проявление способности не только сопереживать печальному об- разу, но и видеть ситуацию с разных сторон; </a:t>
                      </a:r>
                    </a:p>
                    <a:p>
                      <a:r>
                        <a:rPr lang="ru-RU" sz="1600" dirty="0" smtClean="0"/>
                        <a:t> способность анализировать, строить гипотезы, предполагать</a:t>
                      </a:r>
                      <a:endParaRPr lang="ru-RU" sz="1600" b="1" dirty="0"/>
                    </a:p>
                  </a:txBody>
                  <a:tcPr/>
                </a:tc>
              </a:tr>
              <a:tr h="5055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2.Кому адресован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Дети  старшего дошкольного возраста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3.Ситуация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Воспитатель демонстрирует детям мультипликационный фильм «Вин- ни Пух и день забот» (авторы сценария Б. </a:t>
                      </a:r>
                      <a:r>
                        <a:rPr lang="ru-RU" sz="1600" b="1" dirty="0" err="1" smtClean="0"/>
                        <a:t>Заходер</a:t>
                      </a:r>
                      <a:r>
                        <a:rPr lang="ru-RU" sz="1600" b="1" dirty="0" smtClean="0"/>
                        <a:t>, Ф. </a:t>
                      </a:r>
                      <a:r>
                        <a:rPr lang="ru-RU" sz="1600" b="1" dirty="0" err="1" smtClean="0"/>
                        <a:t>Хитрук</a:t>
                      </a:r>
                      <a:r>
                        <a:rPr lang="ru-RU" sz="1600" b="1" dirty="0" smtClean="0"/>
                        <a:t>). Особое внимание уделяет фрагменту, где Ослик </a:t>
                      </a:r>
                      <a:r>
                        <a:rPr lang="ru-RU" sz="1600" b="1" dirty="0" err="1" smtClean="0"/>
                        <a:t>Иа</a:t>
                      </a:r>
                      <a:r>
                        <a:rPr lang="ru-RU" sz="1600" b="1" dirty="0" smtClean="0"/>
                        <a:t> находится в печали, жалу- </a:t>
                      </a:r>
                      <a:r>
                        <a:rPr lang="ru-RU" sz="1600" b="1" dirty="0" err="1" smtClean="0"/>
                        <a:t>ется</a:t>
                      </a:r>
                      <a:r>
                        <a:rPr lang="ru-RU" sz="1600" b="1" dirty="0" smtClean="0"/>
                        <a:t> Винни Пуху на то, что он бедный и несчастный, что никто не при- шел его поздравить с днем рождения, на отсутствие именинного пи- рога и клюквы в сахаре…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4.Момент проблемного включения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Кто виноват в том, что Ослик </a:t>
                      </a:r>
                      <a:r>
                        <a:rPr lang="ru-RU" dirty="0" err="1" smtClean="0"/>
                        <a:t>Иа</a:t>
                      </a:r>
                      <a:r>
                        <a:rPr lang="ru-RU" dirty="0" smtClean="0"/>
                        <a:t> такой грустный?</a:t>
                      </a:r>
                      <a:endParaRPr lang="ru-RU" b="1" dirty="0"/>
                    </a:p>
                  </a:txBody>
                  <a:tcPr/>
                </a:tc>
              </a:tr>
              <a:tr h="917425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 воспитателя – побудить детей видеть не только </a:t>
                      </a:r>
                      <a:r>
                        <a:rPr lang="ru-RU" dirty="0" err="1" smtClean="0"/>
                        <a:t>поверхност</a:t>
                      </a:r>
                      <a:r>
                        <a:rPr lang="ru-RU" dirty="0" smtClean="0"/>
                        <a:t>- </a:t>
                      </a:r>
                      <a:r>
                        <a:rPr lang="ru-RU" dirty="0" err="1" smtClean="0"/>
                        <a:t>ный</a:t>
                      </a:r>
                      <a:r>
                        <a:rPr lang="ru-RU" dirty="0" smtClean="0"/>
                        <a:t>, но и глубинный характер проблемы. В данном случае важно не только посочувствовать печальному об- разу Ослика </a:t>
                      </a:r>
                      <a:r>
                        <a:rPr lang="ru-RU" dirty="0" err="1" smtClean="0"/>
                        <a:t>Иа</a:t>
                      </a:r>
                      <a:r>
                        <a:rPr lang="ru-RU" dirty="0" smtClean="0"/>
                        <a:t>, но и разобраться в причине того, почему все так вы- шло, и как этого можно было избежать 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23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Выставка</Template>
  <TotalTime>87</TotalTime>
  <Words>1637</Words>
  <Application>Microsoft Office PowerPoint</Application>
  <PresentationFormat>Экран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Tradeshow</vt:lpstr>
      <vt:lpstr>Кейс -метод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Шесть признаков хорошего кейса</vt:lpstr>
      <vt:lpstr>Пример 1.Кейс-прогнозирование </vt:lpstr>
      <vt:lpstr>2. КЕЙС-НЕОДНОЗНАЧНАЯ СИТУАЦИЯ </vt:lpstr>
      <vt:lpstr>3. Кейс –проблемная ситуация </vt:lpstr>
      <vt:lpstr>3. Кейс –проблемная ситуация </vt:lpstr>
      <vt:lpstr>4. Эвристический Кейс </vt:lpstr>
      <vt:lpstr>5. Деловой штурм -Кейс </vt:lpstr>
      <vt:lpstr>6. Кейс с добавлением проблемной ситуации </vt:lpstr>
      <vt:lpstr>Как использовать кейс</vt:lpstr>
      <vt:lpstr>Роль кейса в образовательном процессе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Кейс -метод</dc:title>
  <dc:creator>ASUS4</dc:creator>
  <cp:lastModifiedBy>ASUS4</cp:lastModifiedBy>
  <cp:revision>9</cp:revision>
  <cp:lastPrinted>2018-02-27T12:41:23Z</cp:lastPrinted>
  <dcterms:created xsi:type="dcterms:W3CDTF">2018-01-22T08:29:11Z</dcterms:created>
  <dcterms:modified xsi:type="dcterms:W3CDTF">2018-02-27T12:42:24Z</dcterms:modified>
</cp:coreProperties>
</file>