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5"/>
  </p:notesMasterIdLst>
  <p:sldIdLst>
    <p:sldId id="257" r:id="rId2"/>
    <p:sldId id="290" r:id="rId3"/>
    <p:sldId id="281" r:id="rId4"/>
    <p:sldId id="280" r:id="rId5"/>
    <p:sldId id="261" r:id="rId6"/>
    <p:sldId id="282" r:id="rId7"/>
    <p:sldId id="289" r:id="rId8"/>
    <p:sldId id="283" r:id="rId9"/>
    <p:sldId id="284" r:id="rId10"/>
    <p:sldId id="291" r:id="rId11"/>
    <p:sldId id="285" r:id="rId12"/>
    <p:sldId id="286" r:id="rId13"/>
    <p:sldId id="28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06" autoAdjust="0"/>
  </p:normalViewPr>
  <p:slideViewPr>
    <p:cSldViewPr>
      <p:cViewPr>
        <p:scale>
          <a:sx n="71" d="100"/>
          <a:sy n="71" d="100"/>
        </p:scale>
        <p:origin x="-135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4D8C09-8F6D-46F0-BE20-ECC11F56DDE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D79861-1154-4A83-BDBF-6D4358E83A53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2000" b="1" dirty="0" smtClean="0"/>
            <a:t>В рамках каких культурных практик можно использовать представленную технологию</a:t>
          </a:r>
          <a:r>
            <a:rPr lang="ru-RU" sz="1800" b="1" dirty="0" smtClean="0"/>
            <a:t>. </a:t>
          </a:r>
          <a:endParaRPr lang="ru-RU" sz="1800" b="1" dirty="0"/>
        </a:p>
      </dgm:t>
    </dgm:pt>
    <dgm:pt modelId="{2033B1F6-DE25-472A-8068-42B0AA4A88E5}" type="parTrans" cxnId="{C42B8867-3EE3-4C4F-8972-3DA2D9427E68}">
      <dgm:prSet/>
      <dgm:spPr/>
      <dgm:t>
        <a:bodyPr/>
        <a:lstStyle/>
        <a:p>
          <a:endParaRPr lang="ru-RU"/>
        </a:p>
      </dgm:t>
    </dgm:pt>
    <dgm:pt modelId="{30C389B7-97F0-423F-AAD8-ACFC5DE65BD9}" type="sibTrans" cxnId="{C42B8867-3EE3-4C4F-8972-3DA2D9427E68}">
      <dgm:prSet/>
      <dgm:spPr/>
      <dgm:t>
        <a:bodyPr/>
        <a:lstStyle/>
        <a:p>
          <a:endParaRPr lang="ru-RU"/>
        </a:p>
      </dgm:t>
    </dgm:pt>
    <dgm:pt modelId="{AEE976DF-80E6-4766-8E90-83107EFD294C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b="1" smtClean="0"/>
            <a:t>Формы внедрения  </a:t>
          </a:r>
          <a:r>
            <a:rPr lang="ru-RU" sz="2000" b="1" dirty="0" smtClean="0"/>
            <a:t>данных технологий в ваших образовательных учреждениях</a:t>
          </a:r>
          <a:endParaRPr lang="ru-RU" sz="2000" b="1" dirty="0"/>
        </a:p>
      </dgm:t>
    </dgm:pt>
    <dgm:pt modelId="{7D398C7D-A474-490A-95A4-B438DA1D4275}" type="parTrans" cxnId="{10910965-E617-4CF4-8DC5-3D1A2B9C3294}">
      <dgm:prSet/>
      <dgm:spPr/>
      <dgm:t>
        <a:bodyPr/>
        <a:lstStyle/>
        <a:p>
          <a:endParaRPr lang="ru-RU"/>
        </a:p>
      </dgm:t>
    </dgm:pt>
    <dgm:pt modelId="{9CE5DE09-D698-4525-930E-EF0C9FEF7AAD}" type="sibTrans" cxnId="{10910965-E617-4CF4-8DC5-3D1A2B9C3294}">
      <dgm:prSet/>
      <dgm:spPr/>
      <dgm:t>
        <a:bodyPr/>
        <a:lstStyle/>
        <a:p>
          <a:endParaRPr lang="ru-RU"/>
        </a:p>
      </dgm:t>
    </dgm:pt>
    <dgm:pt modelId="{51037FC1-6F64-4686-89E5-85D27F2E0052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/>
            <a:t>Предложения по модификации данных технологий в рамках организации и проведении культурны практик в ДОО</a:t>
          </a:r>
          <a:endParaRPr lang="ru-RU" sz="2000" b="1" dirty="0"/>
        </a:p>
      </dgm:t>
    </dgm:pt>
    <dgm:pt modelId="{0279B7C7-C0A1-49F9-80F6-57CCE88148E1}" type="parTrans" cxnId="{A1C39623-E3BE-4FF4-A65D-CF6B84ABCC8C}">
      <dgm:prSet/>
      <dgm:spPr/>
      <dgm:t>
        <a:bodyPr/>
        <a:lstStyle/>
        <a:p>
          <a:endParaRPr lang="ru-RU"/>
        </a:p>
      </dgm:t>
    </dgm:pt>
    <dgm:pt modelId="{68BF6D91-1E19-4832-B911-6385A2F24E9B}" type="sibTrans" cxnId="{A1C39623-E3BE-4FF4-A65D-CF6B84ABCC8C}">
      <dgm:prSet/>
      <dgm:spPr/>
      <dgm:t>
        <a:bodyPr/>
        <a:lstStyle/>
        <a:p>
          <a:endParaRPr lang="ru-RU"/>
        </a:p>
      </dgm:t>
    </dgm:pt>
    <dgm:pt modelId="{7ED5D752-0C00-442C-90C5-327C411CD3CD}" type="pres">
      <dgm:prSet presAssocID="{8A4D8C09-8F6D-46F0-BE20-ECC11F56DDE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426EE4-FC36-4174-B613-77AF0172C51B}" type="pres">
      <dgm:prSet presAssocID="{96D79861-1154-4A83-BDBF-6D4358E83A53}" presName="circle1" presStyleLbl="node1" presStyleIdx="0" presStyleCnt="3"/>
      <dgm:spPr/>
    </dgm:pt>
    <dgm:pt modelId="{9C16CA50-5365-4EA0-A77B-284F0CF3AB5A}" type="pres">
      <dgm:prSet presAssocID="{96D79861-1154-4A83-BDBF-6D4358E83A53}" presName="space" presStyleCnt="0"/>
      <dgm:spPr/>
    </dgm:pt>
    <dgm:pt modelId="{82477B97-DD9B-4240-817A-225CAAA6AD37}" type="pres">
      <dgm:prSet presAssocID="{96D79861-1154-4A83-BDBF-6D4358E83A53}" presName="rect1" presStyleLbl="alignAcc1" presStyleIdx="0" presStyleCnt="3"/>
      <dgm:spPr/>
      <dgm:t>
        <a:bodyPr/>
        <a:lstStyle/>
        <a:p>
          <a:endParaRPr lang="ru-RU"/>
        </a:p>
      </dgm:t>
    </dgm:pt>
    <dgm:pt modelId="{698A0A92-FA80-44A1-BAB1-A169B7D79167}" type="pres">
      <dgm:prSet presAssocID="{51037FC1-6F64-4686-89E5-85D27F2E0052}" presName="vertSpace2" presStyleLbl="node1" presStyleIdx="0" presStyleCnt="3"/>
      <dgm:spPr/>
    </dgm:pt>
    <dgm:pt modelId="{BA66F4F6-7EF3-44FA-BE73-AEB085ED7EE1}" type="pres">
      <dgm:prSet presAssocID="{51037FC1-6F64-4686-89E5-85D27F2E0052}" presName="circle2" presStyleLbl="node1" presStyleIdx="1" presStyleCnt="3"/>
      <dgm:spPr/>
    </dgm:pt>
    <dgm:pt modelId="{6C1A08BD-6E59-46CF-B8D3-3AFDF73A007E}" type="pres">
      <dgm:prSet presAssocID="{51037FC1-6F64-4686-89E5-85D27F2E0052}" presName="rect2" presStyleLbl="alignAcc1" presStyleIdx="1" presStyleCnt="3"/>
      <dgm:spPr/>
      <dgm:t>
        <a:bodyPr/>
        <a:lstStyle/>
        <a:p>
          <a:endParaRPr lang="ru-RU"/>
        </a:p>
      </dgm:t>
    </dgm:pt>
    <dgm:pt modelId="{7A233A86-9470-4285-BD9D-CAA258B72918}" type="pres">
      <dgm:prSet presAssocID="{AEE976DF-80E6-4766-8E90-83107EFD294C}" presName="vertSpace3" presStyleLbl="node1" presStyleIdx="1" presStyleCnt="3"/>
      <dgm:spPr/>
    </dgm:pt>
    <dgm:pt modelId="{4C73FFCA-31EA-47CB-A82F-E7CD095FEFE7}" type="pres">
      <dgm:prSet presAssocID="{AEE976DF-80E6-4766-8E90-83107EFD294C}" presName="circle3" presStyleLbl="node1" presStyleIdx="2" presStyleCnt="3"/>
      <dgm:spPr/>
    </dgm:pt>
    <dgm:pt modelId="{ED59791C-0F0C-4E76-871D-7F13FC1F0AC0}" type="pres">
      <dgm:prSet presAssocID="{AEE976DF-80E6-4766-8E90-83107EFD294C}" presName="rect3" presStyleLbl="alignAcc1" presStyleIdx="2" presStyleCnt="3"/>
      <dgm:spPr/>
      <dgm:t>
        <a:bodyPr/>
        <a:lstStyle/>
        <a:p>
          <a:endParaRPr lang="ru-RU"/>
        </a:p>
      </dgm:t>
    </dgm:pt>
    <dgm:pt modelId="{44D6B6D9-C4CE-46CB-A1DC-E1699CBB0CCF}" type="pres">
      <dgm:prSet presAssocID="{96D79861-1154-4A83-BDBF-6D4358E83A53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33A23F-761D-4D71-8064-ADDBAF4EF066}" type="pres">
      <dgm:prSet presAssocID="{51037FC1-6F64-4686-89E5-85D27F2E0052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A6177E-8278-4BAF-A107-D4ACC55D8D76}" type="pres">
      <dgm:prSet presAssocID="{AEE976DF-80E6-4766-8E90-83107EFD294C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C39623-E3BE-4FF4-A65D-CF6B84ABCC8C}" srcId="{8A4D8C09-8F6D-46F0-BE20-ECC11F56DDE5}" destId="{51037FC1-6F64-4686-89E5-85D27F2E0052}" srcOrd="1" destOrd="0" parTransId="{0279B7C7-C0A1-49F9-80F6-57CCE88148E1}" sibTransId="{68BF6D91-1E19-4832-B911-6385A2F24E9B}"/>
    <dgm:cxn modelId="{5E63484F-0CA3-4AA0-B72F-D603DC1A9F9D}" type="presOf" srcId="{8A4D8C09-8F6D-46F0-BE20-ECC11F56DDE5}" destId="{7ED5D752-0C00-442C-90C5-327C411CD3CD}" srcOrd="0" destOrd="0" presId="urn:microsoft.com/office/officeart/2005/8/layout/target3"/>
    <dgm:cxn modelId="{E5D4DEC1-9EA6-4D38-9C4A-DE7D5B542E49}" type="presOf" srcId="{51037FC1-6F64-4686-89E5-85D27F2E0052}" destId="{6C1A08BD-6E59-46CF-B8D3-3AFDF73A007E}" srcOrd="0" destOrd="0" presId="urn:microsoft.com/office/officeart/2005/8/layout/target3"/>
    <dgm:cxn modelId="{48677316-5D7E-4F66-B3DC-BCFBB18E2750}" type="presOf" srcId="{96D79861-1154-4A83-BDBF-6D4358E83A53}" destId="{44D6B6D9-C4CE-46CB-A1DC-E1699CBB0CCF}" srcOrd="1" destOrd="0" presId="urn:microsoft.com/office/officeart/2005/8/layout/target3"/>
    <dgm:cxn modelId="{10910965-E617-4CF4-8DC5-3D1A2B9C3294}" srcId="{8A4D8C09-8F6D-46F0-BE20-ECC11F56DDE5}" destId="{AEE976DF-80E6-4766-8E90-83107EFD294C}" srcOrd="2" destOrd="0" parTransId="{7D398C7D-A474-490A-95A4-B438DA1D4275}" sibTransId="{9CE5DE09-D698-4525-930E-EF0C9FEF7AAD}"/>
    <dgm:cxn modelId="{FA21E7A0-C4FF-42A3-B20C-8CE0891C60E7}" type="presOf" srcId="{AEE976DF-80E6-4766-8E90-83107EFD294C}" destId="{2FA6177E-8278-4BAF-A107-D4ACC55D8D76}" srcOrd="1" destOrd="0" presId="urn:microsoft.com/office/officeart/2005/8/layout/target3"/>
    <dgm:cxn modelId="{C42B8867-3EE3-4C4F-8972-3DA2D9427E68}" srcId="{8A4D8C09-8F6D-46F0-BE20-ECC11F56DDE5}" destId="{96D79861-1154-4A83-BDBF-6D4358E83A53}" srcOrd="0" destOrd="0" parTransId="{2033B1F6-DE25-472A-8068-42B0AA4A88E5}" sibTransId="{30C389B7-97F0-423F-AAD8-ACFC5DE65BD9}"/>
    <dgm:cxn modelId="{98D04F0D-A680-494A-A190-514ACBF49FE0}" type="presOf" srcId="{AEE976DF-80E6-4766-8E90-83107EFD294C}" destId="{ED59791C-0F0C-4E76-871D-7F13FC1F0AC0}" srcOrd="0" destOrd="0" presId="urn:microsoft.com/office/officeart/2005/8/layout/target3"/>
    <dgm:cxn modelId="{4A726C55-83A1-4A94-AD33-9129FB1CB67D}" type="presOf" srcId="{51037FC1-6F64-4686-89E5-85D27F2E0052}" destId="{5C33A23F-761D-4D71-8064-ADDBAF4EF066}" srcOrd="1" destOrd="0" presId="urn:microsoft.com/office/officeart/2005/8/layout/target3"/>
    <dgm:cxn modelId="{C26424B8-68C5-42D2-9148-AA186DFCD332}" type="presOf" srcId="{96D79861-1154-4A83-BDBF-6D4358E83A53}" destId="{82477B97-DD9B-4240-817A-225CAAA6AD37}" srcOrd="0" destOrd="0" presId="urn:microsoft.com/office/officeart/2005/8/layout/target3"/>
    <dgm:cxn modelId="{4F090348-397B-4472-B52E-9DEF03A35EEE}" type="presParOf" srcId="{7ED5D752-0C00-442C-90C5-327C411CD3CD}" destId="{A3426EE4-FC36-4174-B613-77AF0172C51B}" srcOrd="0" destOrd="0" presId="urn:microsoft.com/office/officeart/2005/8/layout/target3"/>
    <dgm:cxn modelId="{5B8E094E-E0F9-4FF0-AA28-0BF131A12961}" type="presParOf" srcId="{7ED5D752-0C00-442C-90C5-327C411CD3CD}" destId="{9C16CA50-5365-4EA0-A77B-284F0CF3AB5A}" srcOrd="1" destOrd="0" presId="urn:microsoft.com/office/officeart/2005/8/layout/target3"/>
    <dgm:cxn modelId="{48CEA402-2459-4039-8196-9F89E10E566F}" type="presParOf" srcId="{7ED5D752-0C00-442C-90C5-327C411CD3CD}" destId="{82477B97-DD9B-4240-817A-225CAAA6AD37}" srcOrd="2" destOrd="0" presId="urn:microsoft.com/office/officeart/2005/8/layout/target3"/>
    <dgm:cxn modelId="{7B64A35B-C09F-48C2-A20C-D21FD6292807}" type="presParOf" srcId="{7ED5D752-0C00-442C-90C5-327C411CD3CD}" destId="{698A0A92-FA80-44A1-BAB1-A169B7D79167}" srcOrd="3" destOrd="0" presId="urn:microsoft.com/office/officeart/2005/8/layout/target3"/>
    <dgm:cxn modelId="{001A8A8C-0C0E-416A-BC7F-4E980497070B}" type="presParOf" srcId="{7ED5D752-0C00-442C-90C5-327C411CD3CD}" destId="{BA66F4F6-7EF3-44FA-BE73-AEB085ED7EE1}" srcOrd="4" destOrd="0" presId="urn:microsoft.com/office/officeart/2005/8/layout/target3"/>
    <dgm:cxn modelId="{64A0320F-F77C-46C7-A8B5-129FAEB0AD4D}" type="presParOf" srcId="{7ED5D752-0C00-442C-90C5-327C411CD3CD}" destId="{6C1A08BD-6E59-46CF-B8D3-3AFDF73A007E}" srcOrd="5" destOrd="0" presId="urn:microsoft.com/office/officeart/2005/8/layout/target3"/>
    <dgm:cxn modelId="{F2372AA3-4740-47CF-ABC5-69467124D68C}" type="presParOf" srcId="{7ED5D752-0C00-442C-90C5-327C411CD3CD}" destId="{7A233A86-9470-4285-BD9D-CAA258B72918}" srcOrd="6" destOrd="0" presId="urn:microsoft.com/office/officeart/2005/8/layout/target3"/>
    <dgm:cxn modelId="{20CF6233-A831-4B98-AC09-0C45794AB2A7}" type="presParOf" srcId="{7ED5D752-0C00-442C-90C5-327C411CD3CD}" destId="{4C73FFCA-31EA-47CB-A82F-E7CD095FEFE7}" srcOrd="7" destOrd="0" presId="urn:microsoft.com/office/officeart/2005/8/layout/target3"/>
    <dgm:cxn modelId="{702C6CD0-4D2F-4577-8270-7C69400B9DA2}" type="presParOf" srcId="{7ED5D752-0C00-442C-90C5-327C411CD3CD}" destId="{ED59791C-0F0C-4E76-871D-7F13FC1F0AC0}" srcOrd="8" destOrd="0" presId="urn:microsoft.com/office/officeart/2005/8/layout/target3"/>
    <dgm:cxn modelId="{7E2BC2AA-C964-47E0-ABD8-E636EAEE3C35}" type="presParOf" srcId="{7ED5D752-0C00-442C-90C5-327C411CD3CD}" destId="{44D6B6D9-C4CE-46CB-A1DC-E1699CBB0CCF}" srcOrd="9" destOrd="0" presId="urn:microsoft.com/office/officeart/2005/8/layout/target3"/>
    <dgm:cxn modelId="{A7809EBA-6EB5-4729-B532-28917C0BCC9E}" type="presParOf" srcId="{7ED5D752-0C00-442C-90C5-327C411CD3CD}" destId="{5C33A23F-761D-4D71-8064-ADDBAF4EF066}" srcOrd="10" destOrd="0" presId="urn:microsoft.com/office/officeart/2005/8/layout/target3"/>
    <dgm:cxn modelId="{E0F17B5A-21BD-4259-B415-B5DB93B4B71B}" type="presParOf" srcId="{7ED5D752-0C00-442C-90C5-327C411CD3CD}" destId="{2FA6177E-8278-4BAF-A107-D4ACC55D8D76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426EE4-FC36-4174-B613-77AF0172C51B}">
      <dsp:nvSpPr>
        <dsp:cNvPr id="0" name=""/>
        <dsp:cNvSpPr/>
      </dsp:nvSpPr>
      <dsp:spPr>
        <a:xfrm>
          <a:off x="0" y="0"/>
          <a:ext cx="4572000" cy="45720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477B97-DD9B-4240-817A-225CAAA6AD37}">
      <dsp:nvSpPr>
        <dsp:cNvPr id="0" name=""/>
        <dsp:cNvSpPr/>
      </dsp:nvSpPr>
      <dsp:spPr>
        <a:xfrm>
          <a:off x="2286000" y="0"/>
          <a:ext cx="6217920" cy="4572000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В рамках каких культурных практик можно использовать представленную технологию</a:t>
          </a:r>
          <a:r>
            <a:rPr lang="ru-RU" sz="1800" b="1" kern="1200" dirty="0" smtClean="0"/>
            <a:t>. </a:t>
          </a:r>
          <a:endParaRPr lang="ru-RU" sz="1800" b="1" kern="1200" dirty="0"/>
        </a:p>
      </dsp:txBody>
      <dsp:txXfrm>
        <a:off x="2286000" y="0"/>
        <a:ext cx="6217920" cy="1371602"/>
      </dsp:txXfrm>
    </dsp:sp>
    <dsp:sp modelId="{BA66F4F6-7EF3-44FA-BE73-AEB085ED7EE1}">
      <dsp:nvSpPr>
        <dsp:cNvPr id="0" name=""/>
        <dsp:cNvSpPr/>
      </dsp:nvSpPr>
      <dsp:spPr>
        <a:xfrm>
          <a:off x="800101" y="1371602"/>
          <a:ext cx="2971797" cy="297179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1A08BD-6E59-46CF-B8D3-3AFDF73A007E}">
      <dsp:nvSpPr>
        <dsp:cNvPr id="0" name=""/>
        <dsp:cNvSpPr/>
      </dsp:nvSpPr>
      <dsp:spPr>
        <a:xfrm>
          <a:off x="2286000" y="1371602"/>
          <a:ext cx="6217920" cy="2971797"/>
        </a:xfrm>
        <a:prstGeom prst="rect">
          <a:avLst/>
        </a:prstGeom>
        <a:solidFill>
          <a:schemeClr val="accent3">
            <a:tint val="45000"/>
          </a:schemeClr>
        </a:solidFill>
        <a:ln w="9525" cap="flat" cmpd="sng" algn="ctr">
          <a:solidFill>
            <a:schemeClr val="accent3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Предложения по модификации данных технологий в рамках организации и проведении культурны практик в ДОО</a:t>
          </a:r>
          <a:endParaRPr lang="ru-RU" sz="2000" b="1" kern="1200" dirty="0"/>
        </a:p>
      </dsp:txBody>
      <dsp:txXfrm>
        <a:off x="2286000" y="1371602"/>
        <a:ext cx="6217920" cy="1371598"/>
      </dsp:txXfrm>
    </dsp:sp>
    <dsp:sp modelId="{4C73FFCA-31EA-47CB-A82F-E7CD095FEFE7}">
      <dsp:nvSpPr>
        <dsp:cNvPr id="0" name=""/>
        <dsp:cNvSpPr/>
      </dsp:nvSpPr>
      <dsp:spPr>
        <a:xfrm>
          <a:off x="1600200" y="2743201"/>
          <a:ext cx="1371598" cy="137159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59791C-0F0C-4E76-871D-7F13FC1F0AC0}">
      <dsp:nvSpPr>
        <dsp:cNvPr id="0" name=""/>
        <dsp:cNvSpPr/>
      </dsp:nvSpPr>
      <dsp:spPr>
        <a:xfrm>
          <a:off x="2286000" y="2743201"/>
          <a:ext cx="6217920" cy="1371598"/>
        </a:xfrm>
        <a:prstGeom prst="rect">
          <a:avLst/>
        </a:prstGeom>
        <a:solidFill>
          <a:schemeClr val="accent3"/>
        </a:solidFill>
        <a:ln w="11429" cap="flat" cmpd="sng" algn="ctr">
          <a:solidFill>
            <a:schemeClr val="accent3">
              <a:shade val="50000"/>
            </a:schemeClr>
          </a:solidFill>
          <a:prstDash val="sysDash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/>
            <a:t>Формы внедрения  </a:t>
          </a:r>
          <a:r>
            <a:rPr lang="ru-RU" sz="2000" b="1" kern="1200" dirty="0" smtClean="0"/>
            <a:t>данных технологий в ваших образовательных учреждениях</a:t>
          </a:r>
          <a:endParaRPr lang="ru-RU" sz="2000" b="1" kern="1200" dirty="0"/>
        </a:p>
      </dsp:txBody>
      <dsp:txXfrm>
        <a:off x="2286000" y="2743201"/>
        <a:ext cx="6217920" cy="1371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C0D2B-C225-4705-8DBC-12B56F32C1EF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D5C20-B1F8-4931-9D8A-67E9E516F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475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48F755-8B6D-4A06-8635-B1EF24DE6426}" type="slidenum">
              <a:rPr lang="ru-RU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b="1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FB9566C-6DC5-48B1-93FF-B36E8E4ECA3E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8B418-2DBD-4E14-A698-80058DBA689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549B315-8166-43BF-8259-C64F09404AF1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6B6BE49-97BF-4C62-AB2E-7A96E8BDDDB7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722C65B-062D-440B-A917-9C15E4449DDA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6B47-B049-446C-B9E3-9568AF7ED2DA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0F53836-7775-4DB3-A810-4A8AEC9948C3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85A5EDB-C2F5-42CD-B39E-E4D0CDFC5177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26F7DD-B945-4C7B-B515-12D6F84B37DC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FDA4B7-20F2-48DF-BF63-52F3B92CB00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56754BE-969B-4609-8897-574AFDBDED65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590F2C6-9AE2-40FC-9103-DF792C764EB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type="subTitle" idx="1"/>
          </p:nvPr>
        </p:nvSpPr>
        <p:spPr>
          <a:xfrm>
            <a:off x="3923928" y="2708920"/>
            <a:ext cx="4608512" cy="36004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Культурные практики в образовательной деятельности детского сада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</a:rPr>
              <a:t>МАДОУ ЦРР –детский сад №2</a:t>
            </a:r>
            <a:endParaRPr lang="ru-RU" sz="4800" b="1" dirty="0">
              <a:solidFill>
                <a:srgbClr val="002060"/>
              </a:solidFill>
            </a:endParaRPr>
          </a:p>
        </p:txBody>
      </p:sp>
      <p:pic>
        <p:nvPicPr>
          <p:cNvPr id="4100" name="Picture 4" descr="https://img04.rl0.ru/379133f0a4c13df1ea25251c797653ce/c454x358/ciur.ru/izh/s64_izh/SiteAssets/DocLib17/Forms/AllItems/coop-kids.gi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2912358"/>
            <a:ext cx="3685128" cy="2905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77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Результаты детской деятельности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D:\нещеретоваметодические материалы\фото15-17г\фото  к инновациооной программе\космос\DSCN107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3579862" cy="4773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нещеретоваметодические материалы\фото15-17г\РППС\IMG_3890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8693" r="5556"/>
          <a:stretch/>
        </p:blipFill>
        <p:spPr bwMode="auto">
          <a:xfrm>
            <a:off x="4067944" y="1699286"/>
            <a:ext cx="4936100" cy="4344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85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14002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Как соотносятся НОД, культурные практики и самостоятельная деятельность </a:t>
            </a:r>
            <a:r>
              <a:rPr lang="ru-RU" b="1" dirty="0" smtClean="0">
                <a:solidFill>
                  <a:srgbClr val="002060"/>
                </a:solidFill>
              </a:rPr>
              <a:t>детей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952219"/>
            <a:ext cx="2475040" cy="18368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ysClr val="windowText" lastClr="000000"/>
                  </a:solidFill>
                </a:ln>
                <a:solidFill>
                  <a:srgbClr val="002060"/>
                </a:solidFill>
              </a:rPr>
              <a:t>Культурные практики</a:t>
            </a:r>
          </a:p>
          <a:p>
            <a:pPr algn="ctr"/>
            <a:r>
              <a:rPr lang="ru-RU" dirty="0" smtClean="0">
                <a:ln>
                  <a:solidFill>
                    <a:sysClr val="windowText" lastClr="000000"/>
                  </a:solidFill>
                </a:ln>
                <a:solidFill>
                  <a:srgbClr val="002060"/>
                </a:solidFill>
              </a:rPr>
              <a:t>(мотивация)</a:t>
            </a:r>
            <a:endParaRPr lang="ru-RU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63888" y="1952219"/>
            <a:ext cx="2448272" cy="183682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НОД  </a:t>
            </a:r>
          </a:p>
          <a:p>
            <a:pPr algn="ctr"/>
            <a:r>
              <a:rPr lang="ru-RU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(освоение культурных средств деятельности)</a:t>
            </a:r>
            <a:endParaRPr lang="ru-RU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36740" y="1939160"/>
            <a:ext cx="2160240" cy="1800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Культурные практики</a:t>
            </a:r>
          </a:p>
          <a:p>
            <a:pPr algn="ctr"/>
            <a:r>
              <a:rPr lang="ru-RU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(реализация мотива)</a:t>
            </a:r>
            <a:endParaRPr lang="ru-RU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311421" y="4725144"/>
            <a:ext cx="5472608" cy="11521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ysClr val="windowText" lastClr="000000"/>
                  </a:solidFill>
                </a:ln>
              </a:rPr>
              <a:t>Самостоятельная деятельность</a:t>
            </a:r>
            <a:endParaRPr lang="ru-RU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2915816" y="2708920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6012160" y="2708920"/>
            <a:ext cx="5245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 rot="19352529">
            <a:off x="2874836" y="3737962"/>
            <a:ext cx="292507" cy="1048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2072503">
            <a:off x="6219589" y="3786910"/>
            <a:ext cx="310302" cy="10222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831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836152" cy="126876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2700" b="1" dirty="0" smtClean="0">
                <a:solidFill>
                  <a:srgbClr val="FF0000"/>
                </a:solidFill>
              </a:rPr>
              <a:t>В </a:t>
            </a:r>
            <a:r>
              <a:rPr lang="ru-RU" sz="2700" b="1" dirty="0">
                <a:solidFill>
                  <a:srgbClr val="FF0000"/>
                </a:solidFill>
              </a:rPr>
              <a:t>чем особенности позиции взрослого в организации НОД и культурных практик?</a:t>
            </a:r>
            <a:r>
              <a:rPr lang="ru-RU" sz="2700" dirty="0">
                <a:solidFill>
                  <a:srgbClr val="FF0000"/>
                </a:solidFill>
              </a:rPr>
              <a:t/>
            </a:r>
            <a:br>
              <a:rPr lang="ru-RU" sz="2700" dirty="0">
                <a:solidFill>
                  <a:srgbClr val="FF0000"/>
                </a:solidFill>
              </a:rPr>
            </a:br>
            <a:endParaRPr lang="ru-RU" sz="27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3607" y="1082149"/>
            <a:ext cx="4392488" cy="7920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ysClr val="windowText" lastClr="000000"/>
                </a:solidFill>
              </a:rPr>
              <a:t>Педагог-организатор НОД</a:t>
            </a:r>
            <a:endParaRPr lang="ru-RU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104980"/>
            <a:ext cx="4104456" cy="5040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Ставит перед детьми задачу</a:t>
            </a:r>
            <a:endParaRPr lang="ru-RU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7623" y="2940575"/>
            <a:ext cx="4104456" cy="6120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Вызывает желание решить задачу</a:t>
            </a:r>
            <a:endParaRPr lang="ru-RU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7623" y="3787187"/>
            <a:ext cx="4104456" cy="6480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Дает образец деятельности и вызывает подражание</a:t>
            </a:r>
            <a:endParaRPr lang="ru-RU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7623" y="4725144"/>
            <a:ext cx="4104456" cy="7920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Помогает решить задачу и осуществляет индивидуальную поддержку</a:t>
            </a:r>
            <a:endParaRPr lang="ru-RU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7623" y="5733256"/>
            <a:ext cx="4104456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Организует рефлексивную оценку решения задачи</a:t>
            </a:r>
            <a:endParaRPr lang="ru-RU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34862" y="1052736"/>
            <a:ext cx="4104456" cy="7920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ysClr val="windowText" lastClr="000000"/>
                </a:solidFill>
              </a:rPr>
              <a:t>Педагог-организатор </a:t>
            </a:r>
          </a:p>
          <a:p>
            <a:pPr algn="ctr"/>
            <a:r>
              <a:rPr lang="ru-RU" sz="2400" b="1" dirty="0" smtClean="0">
                <a:solidFill>
                  <a:sysClr val="windowText" lastClr="000000"/>
                </a:solidFill>
              </a:rPr>
              <a:t>культурных практик</a:t>
            </a:r>
            <a:endParaRPr lang="ru-RU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16016" y="2103515"/>
            <a:ext cx="4104456" cy="5040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Изучает текущие и перспективные интересы детей</a:t>
            </a:r>
            <a:endParaRPr lang="ru-RU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47330" y="2940575"/>
            <a:ext cx="4073142" cy="61206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Предлагает проблемы для решения, побуждает к выбору</a:t>
            </a:r>
            <a:endParaRPr lang="ru-RU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34862" y="3749491"/>
            <a:ext cx="4085610" cy="12601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Побуждает к самостоятельному поиску решения и пробам, осуществляет индивидуальную поддержку</a:t>
            </a:r>
            <a:endParaRPr lang="ru-RU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691579" y="5085184"/>
            <a:ext cx="4104456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Восполняет недостающую информа</a:t>
            </a:r>
            <a:r>
              <a:rPr lang="ru-RU" dirty="0" smtClean="0">
                <a:ln>
                  <a:solidFill>
                    <a:schemeClr val="tx1"/>
                  </a:solidFill>
                </a:ln>
              </a:rPr>
              <a:t>цию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16016" y="5733256"/>
            <a:ext cx="4104456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Участвует в реализации творческого замысла</a:t>
            </a:r>
            <a:endParaRPr lang="ru-RU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28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</a:rPr>
              <a:t>Рефлексия</a:t>
            </a:r>
            <a:endParaRPr lang="ru-RU" sz="4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25820180"/>
              </p:ext>
            </p:extLst>
          </p:nvPr>
        </p:nvGraphicFramePr>
        <p:xfrm>
          <a:off x="323528" y="1484784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733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55287727"/>
              </p:ext>
            </p:extLst>
          </p:nvPr>
        </p:nvGraphicFramePr>
        <p:xfrm>
          <a:off x="1043608" y="1412777"/>
          <a:ext cx="6840759" cy="4464495"/>
        </p:xfrm>
        <a:graphic>
          <a:graphicData uri="http://schemas.openxmlformats.org/drawingml/2006/table">
            <a:tbl>
              <a:tblPr firstRow="1" firstCol="1" bandRow="1"/>
              <a:tblGrid>
                <a:gridCol w="3420022"/>
                <a:gridCol w="3420737"/>
              </a:tblGrid>
              <a:tr h="68684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компонент «Социокультурные события, значимые для всех </a:t>
                      </a: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участников образовательных отношений»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342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 одной стороны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 другой стороны 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6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Существование разнообразный форм детской деятельности и культурных практик, описанных в методической литературе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Недостаточное использование в образовательной деятельности описанных культурных практик и форм взаимодействия с детьми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026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Разнообразие социокультурных событий, значимых для детей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Недостаточное мобильность в использовании социокультурных событий, значимых для детей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026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Возможность выбора детьми социокультурного события, значимого для детей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Недостаточно проработанные механизмы включения детей в осуществление выбора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14475" y="17335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27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968152"/>
          </a:xfrm>
        </p:spPr>
        <p:txBody>
          <a:bodyPr>
            <a:normAutofit fontScale="90000"/>
          </a:bodyPr>
          <a:lstStyle/>
          <a:p>
            <a:r>
              <a:rPr lang="ru-RU" sz="2500" dirty="0">
                <a:solidFill>
                  <a:srgbClr val="002060"/>
                </a:solidFill>
              </a:rPr>
              <a:t>В содержательном разделе </a:t>
            </a:r>
            <a:r>
              <a:rPr lang="ru-RU" sz="2500" b="1" dirty="0">
                <a:solidFill>
                  <a:srgbClr val="002060"/>
                </a:solidFill>
              </a:rPr>
              <a:t>Программы</a:t>
            </a:r>
            <a:r>
              <a:rPr lang="ru-RU" sz="2500" dirty="0">
                <a:solidFill>
                  <a:srgbClr val="002060"/>
                </a:solidFill>
              </a:rPr>
              <a:t> должны быть представлены: особенности образовательной деятельности разных видов и </a:t>
            </a:r>
            <a:r>
              <a:rPr lang="ru-RU" sz="2500" b="1" dirty="0">
                <a:solidFill>
                  <a:srgbClr val="002060"/>
                </a:solidFill>
              </a:rPr>
              <a:t>культурных практик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842248" cy="4572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Основные принципы дошкольного образования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-построение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образования;</a:t>
            </a:r>
          </a:p>
          <a:p>
            <a:r>
              <a:rPr lang="ru-RU" dirty="0" smtClean="0"/>
              <a:t>-признание ребенка полноценным участником образовательных отношений;</a:t>
            </a:r>
          </a:p>
          <a:p>
            <a:r>
              <a:rPr lang="ru-RU" dirty="0" smtClean="0"/>
              <a:t>-поддержка инициативы детей;</a:t>
            </a:r>
          </a:p>
          <a:p>
            <a:r>
              <a:rPr lang="ru-RU" dirty="0" smtClean="0"/>
              <a:t>-формирование познавательных интересов и действий.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304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type="subTitle" idx="4294967295"/>
          </p:nvPr>
        </p:nvSpPr>
        <p:spPr>
          <a:xfrm>
            <a:off x="0" y="2819400"/>
            <a:ext cx="6400800" cy="175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800" b="1" i="1" dirty="0" smtClean="0">
                <a:solidFill>
                  <a:srgbClr val="002060"/>
                </a:solidFill>
              </a:rPr>
              <a:t>    </a:t>
            </a:r>
            <a:endParaRPr lang="ru-RU" sz="3200" dirty="0">
              <a:latin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7048" y="260648"/>
            <a:ext cx="3521372" cy="10441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Что такое практика?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52392" y="260648"/>
            <a:ext cx="4312096" cy="10441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 чем особенности практики дошкольника?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7047" y="1631828"/>
            <a:ext cx="3521373" cy="9330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Усилия, прилагаемые к решению задач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88024" y="1631828"/>
            <a:ext cx="3816424" cy="11491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Решает задачи в рамках образовательной деятельности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7047" y="2996952"/>
            <a:ext cx="3521373" cy="116763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Источник опытности, умения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85040" y="2996952"/>
            <a:ext cx="3819407" cy="13681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Осваивает социокультурный опыт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92804" y="4662934"/>
            <a:ext cx="3521372" cy="1142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Деятельность, создание чего-либо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91534" y="4662934"/>
            <a:ext cx="3812914" cy="13681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Решение задач с опорой на  имеющийся опыт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3999393" y="782706"/>
            <a:ext cx="651572" cy="1260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3848421" y="2163281"/>
            <a:ext cx="803971" cy="1855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4011015" y="3555722"/>
            <a:ext cx="675679" cy="1555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3848421" y="5013176"/>
            <a:ext cx="739242" cy="1537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47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8728075" cy="1184275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</a:rPr>
              <a:t/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/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/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/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/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/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Зачем дошкольнику</a:t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 культурная практика?</a:t>
            </a:r>
            <a:endParaRPr lang="ru-RU" sz="48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1753649"/>
            <a:ext cx="3024336" cy="1906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Самоопределение – потребность делать что-то важное , осуществление  разнообразных выборов….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788024" y="1667125"/>
            <a:ext cx="3024336" cy="1906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Самореализация ребенка- опыт успешной творческой деятельности, переживание удовольствия….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987824" y="4365104"/>
            <a:ext cx="3024336" cy="1906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Саморазвитие –способность к самостоятельному решению задач….</a:t>
            </a: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2411760" y="1268760"/>
            <a:ext cx="216024" cy="3983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5580112" y="1207214"/>
            <a:ext cx="216024" cy="3983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3916131" y="1406397"/>
            <a:ext cx="216024" cy="22537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278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179512" y="228600"/>
            <a:ext cx="8354888" cy="104016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Почему ФГОС ДО ориентирует на проектирование культурных практик?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1412776"/>
            <a:ext cx="3384376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 мнению </a:t>
            </a:r>
            <a:r>
              <a:rPr lang="ru-RU" b="1" dirty="0" err="1" smtClean="0"/>
              <a:t>Н.А,.Коротковой</a:t>
            </a:r>
            <a:r>
              <a:rPr lang="ru-RU" b="1" dirty="0" smtClean="0"/>
              <a:t> без смысловых контекстов, наполняющих деятельность ребенка смыслом и содержанием., она становится чередой скучных упражнений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4048" y="1484784"/>
            <a:ext cx="3492388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Культурная практика отвечает на вопрос :</a:t>
            </a:r>
          </a:p>
          <a:p>
            <a:pPr marL="1200150" lvl="2" indent="-285750" algn="ctr">
              <a:buFont typeface="Arial" panose="020B0604020202020204" pitchFamily="34" charset="0"/>
              <a:buChar char="•"/>
            </a:pPr>
            <a:r>
              <a:rPr lang="ru-RU" sz="2000" b="1" dirty="0"/>
              <a:t>з</a:t>
            </a:r>
            <a:r>
              <a:rPr lang="ru-RU" sz="2000" b="1" dirty="0" smtClean="0"/>
              <a:t>ачем ребенку осваивать ту, или иную тему, знания, умения</a:t>
            </a:r>
            <a:endParaRPr lang="ru-RU" sz="20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9552" y="3933056"/>
            <a:ext cx="7920880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Ребенку рекомендуется в деятельность как в культурные практики, обладающие в жизни человека различными смыслами их выполнения: изготавливать сувениры, использовать продукты деятельности как подарки, создавать коллекции, галереи, готовить макеты, проводить экскурсии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006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Культурная практика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1556792"/>
            <a:ext cx="3528392" cy="7200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Решение задачи (проблемы)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4572000" y="1556792"/>
            <a:ext cx="3801624" cy="7200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Значимость задачи для ребенка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2780928"/>
            <a:ext cx="3096344" cy="64807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Создание творческого продукта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с одним вырезанным углом 6"/>
          <p:cNvSpPr/>
          <p:nvPr/>
        </p:nvSpPr>
        <p:spPr>
          <a:xfrm>
            <a:off x="4355976" y="2708920"/>
            <a:ext cx="2016224" cy="576064"/>
          </a:xfrm>
          <a:prstGeom prst="snip1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Перспективные интересы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96236" y="2761402"/>
            <a:ext cx="2196244" cy="5760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Текущие интересы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1520" y="3861048"/>
            <a:ext cx="1728192" cy="244827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Сотрудничество и взаимодействие со сверстниками и взрослыми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447764" y="3825044"/>
            <a:ext cx="1548172" cy="244827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Самостоятельное решение задач при поддержке взрослого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499992" y="3573016"/>
            <a:ext cx="4392488" cy="5040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Постановка задач от жизнедеятельности ребенка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292080" y="4293096"/>
            <a:ext cx="3024336" cy="5760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Возможность оценки, проб, поиска, выбора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752020" y="5047474"/>
            <a:ext cx="3888432" cy="5040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Творческая направленность и инициатива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230216" y="5805264"/>
            <a:ext cx="4932040" cy="7200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Наличие самостоятельных усилий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2447764" y="1052736"/>
            <a:ext cx="18002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6084168" y="1052736"/>
            <a:ext cx="14401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1703101">
            <a:off x="2167922" y="2275660"/>
            <a:ext cx="127637" cy="4845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19423545">
            <a:off x="3900916" y="2160945"/>
            <a:ext cx="190039" cy="17764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5098250" y="2204864"/>
            <a:ext cx="19383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7524328" y="2247224"/>
            <a:ext cx="19383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5250015" y="3284984"/>
            <a:ext cx="7200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7524328" y="3328356"/>
            <a:ext cx="7200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 rot="19423545">
            <a:off x="4122175" y="3313072"/>
            <a:ext cx="190039" cy="17764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 rot="18849939">
            <a:off x="4256747" y="3110455"/>
            <a:ext cx="191359" cy="18825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 rot="20094219">
            <a:off x="3994369" y="3353193"/>
            <a:ext cx="219999" cy="25943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 rot="1703101">
            <a:off x="1439138" y="3410796"/>
            <a:ext cx="127637" cy="4845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8178971">
            <a:off x="2742512" y="3336463"/>
            <a:ext cx="359826" cy="547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028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Самостоятельная детская деятельность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980728"/>
            <a:ext cx="3698776" cy="2465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1052736"/>
            <a:ext cx="3645824" cy="2430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789040"/>
            <a:ext cx="3711552" cy="2474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29919" y="3789040"/>
            <a:ext cx="3790855" cy="252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807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Культурные практики, инициируемые, организуемые и направляемые </a:t>
            </a:r>
            <a:r>
              <a:rPr lang="ru-RU" b="1" dirty="0" smtClean="0">
                <a:solidFill>
                  <a:srgbClr val="002060"/>
                </a:solidFill>
              </a:rPr>
              <a:t>взрослыми 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3770784" cy="2513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1196752"/>
            <a:ext cx="3837314" cy="2554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 descr="D:\нещеретоваметодические материалы\фото15-17г\фото  к инновациооной программе\фото проведение группового сбора\IMG_263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3931839"/>
            <a:ext cx="4103440" cy="2735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D:\нещеретоваметодические материалы\фото15-17г\фото  к инновациооной программе\ООД В поисках утраченного Москва\Воспитатель_года_2015 (1753)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13326" y="3947694"/>
            <a:ext cx="3954662" cy="263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814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1479</TotalTime>
  <Words>507</Words>
  <Application>Microsoft Office PowerPoint</Application>
  <PresentationFormat>Экран (4:3)</PresentationFormat>
  <Paragraphs>77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Официальная</vt:lpstr>
      <vt:lpstr>МАДОУ ЦРР –детский сад №2</vt:lpstr>
      <vt:lpstr>Презентация PowerPoint</vt:lpstr>
      <vt:lpstr>В содержательном разделе Программы должны быть представлены: особенности образовательной деятельности разных видов и культурных практик</vt:lpstr>
      <vt:lpstr>Презентация PowerPoint</vt:lpstr>
      <vt:lpstr>      Зачем дошкольнику  культурная практика?</vt:lpstr>
      <vt:lpstr>Почему ФГОС ДО ориентирует на проектирование культурных практик?</vt:lpstr>
      <vt:lpstr>Культурная практика</vt:lpstr>
      <vt:lpstr>Самостоятельная детская деятельность</vt:lpstr>
      <vt:lpstr>Культурные практики, инициируемые, организуемые и направляемые взрослыми </vt:lpstr>
      <vt:lpstr>Результаты детской деятельности</vt:lpstr>
      <vt:lpstr>Как соотносятся НОД, культурные практики и самостоятельная деятельность детей </vt:lpstr>
      <vt:lpstr>  В чем особенности позиции взрослого в организации НОД и культурных практик? </vt:lpstr>
      <vt:lpstr>Рефлексия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ASUS4</cp:lastModifiedBy>
  <cp:revision>74</cp:revision>
  <dcterms:created xsi:type="dcterms:W3CDTF">2013-06-17T17:11:38Z</dcterms:created>
  <dcterms:modified xsi:type="dcterms:W3CDTF">2018-03-26T09:34:24Z</dcterms:modified>
</cp:coreProperties>
</file>