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7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21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5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19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504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460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85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56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6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8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4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2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38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6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8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9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0"/>
                <a:lumOff val="10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4575DA-7FBA-41AD-A076-2A090E11C5D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208FD2-623B-471B-B660-A39E3A0E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04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1598F-B888-66C3-2144-DDB3D32F2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1385" y="0"/>
            <a:ext cx="5520615" cy="68579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ДЛЯ ОБУЧАЮЩИХСЯ С ЗАДЕРЖКОЙ ПСИХИЧЕСКОГО РАЗВИТИЯ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АВТОНОМНОГО ДОШКОЛЬНОГО ОБРАЗОВАТЕЛЬНОГО УЧРЕЖДЕНИЯ ЦЕНТР РАЗВИТИЯ РЕБЕНКА – ДЕТСКИЙ САД №2 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УСТЬ-ЛАБИНСКИЙ РАЙОН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AB6F73-C52E-06F1-CD52-D571BC8636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842DFA-F9B6-8930-4617-B02A249DD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3" y="1245476"/>
            <a:ext cx="6471718" cy="378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4B9088-FC1E-78D4-AC0C-58D8D2141BC2}"/>
              </a:ext>
            </a:extLst>
          </p:cNvPr>
          <p:cNvSpPr txBox="1"/>
          <p:nvPr/>
        </p:nvSpPr>
        <p:spPr>
          <a:xfrm>
            <a:off x="684212" y="273269"/>
            <a:ext cx="4760147" cy="194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65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E938F-0A70-C574-CD4F-B1F4C2BF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30" y="174806"/>
            <a:ext cx="10772775" cy="1727565"/>
          </a:xfrm>
          <a:solidFill>
            <a:schemeClr val="accent1">
              <a:lumMod val="75000"/>
              <a:alpha val="19000"/>
            </a:schemeClr>
          </a:solidFill>
        </p:spPr>
        <p:txBody>
          <a:bodyPr>
            <a:normAutofit fontScale="90000"/>
          </a:bodyPr>
          <a:lstStyle/>
          <a:p>
            <a:pPr algn="ctr" eaLnBrk="1"/>
            <a:br>
              <a:rPr lang="ru-RU" alt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</a:t>
            </a:r>
            <a:br>
              <a:rPr lang="ru-RU" alt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ДЛЯ ВОСПИТАННИКОВ С </a:t>
            </a:r>
            <a:r>
              <a:rPr lang="ru-RU" altLang="ru-RU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</a:t>
            </a:r>
            <a:r>
              <a:rPr lang="ru-RU" alt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МАДОУ ЦРР-д/с №2 </a:t>
            </a:r>
            <a:br>
              <a:rPr lang="ru-RU" alt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DF8B78-830E-24E6-2606-CC852F03A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18594"/>
            <a:ext cx="10753725" cy="5239406"/>
          </a:xfrm>
        </p:spPr>
        <p:txBody>
          <a:bodyPr>
            <a:normAutofit fontScale="47500" lnSpcReduction="20000"/>
          </a:bodyPr>
          <a:lstStyle/>
          <a:p>
            <a:pPr marL="90488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000" b="1" dirty="0">
              <a:solidFill>
                <a:srgbClr val="00000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</a:t>
            </a:r>
            <a:r>
              <a:rPr lang="ru-RU" sz="4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4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</a:t>
            </a:r>
            <a:r>
              <a:rPr lang="ru-RU" sz="4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4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</a:t>
            </a:r>
            <a:r>
              <a:rPr lang="ru-RU" sz="4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ru-RU" sz="4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адаптированной образовательной программой дошкольного образования (ФАОП ДО) для воспитанников от 4 до 7(8) лет</a:t>
            </a:r>
          </a:p>
          <a:p>
            <a:pPr marL="90488" indent="446088" algn="just">
              <a:lnSpc>
                <a:spcPct val="120000"/>
              </a:lnSpc>
              <a:spcBef>
                <a:spcPts val="0"/>
              </a:spcBef>
            </a:pPr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обеспечение условий для дошкольного образования, определяемых общими и особыми потребностями обучающегося раннего и дошкольного возраста с ТНР, индивидуальными особенностями его развития и состояния здоровья.</a:t>
            </a:r>
          </a:p>
          <a:p>
            <a:pPr marL="90488" indent="446088" algn="just">
              <a:lnSpc>
                <a:spcPct val="120000"/>
              </a:lnSpc>
              <a:spcBef>
                <a:spcPts val="0"/>
              </a:spcBef>
            </a:pPr>
            <a:r>
              <a:rPr lang="ru-R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содействует взаимопониманию и сотрудничеству между людьми, способствует реализации прав обучающихся дошкольного возраста на получение доступного и качественного образования, обеспечивает развитие способностей каждого ребенка, формирование и развитие личности ребенка в соответствии с принятыми в семье и обществе духовно-нравственными и социокультурными ценностями в целях интеллектуального, духовно-нравственного, творческого и физического развития человека, удовлетворения его образовательных потребностей и интересов.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63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30C4D-F072-C7C6-0CED-E67283EB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061AAE9-0172-6727-FE24-D6C693517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7" y="1208690"/>
            <a:ext cx="11876690" cy="5365531"/>
          </a:xfrm>
        </p:spPr>
        <p:txBody>
          <a:bodyPr>
            <a:noAutofit/>
          </a:bodyPr>
          <a:lstStyle/>
          <a:p>
            <a:pPr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: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содержания АОП ДО обучающимися с ЗПР;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недостатков психофизического развития обучающихся с ЗПР;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и укрепление физического и психического здоровья обучающихся с ЗПР, в том числе их эмоционального благополучия;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равных возможностей для полноценного развития ребенка с ЗПР в период дошкольного образования независимо от места проживания, пола, нации, языка, социального статуса;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благоприятных условий развития в соответствии с их возрастными, психофизическими и индивидуальными особенностями, развитие способностей и творческого потенциала каждого ребенка с ЗПР как субъекта отношений с педагогическим работником, родителями (законными представителями), другими детьми;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объединение обучения и воспитания в целостный образовательный процесс на основе духовно-нравственных и социокультурных ценностей, принятых в обществе правил и норм поведения в интересах человека, семьи, общества;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общей культуры личности обучающихся с ЗПР,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социокультурной среды, соответствующей психофизическим и индивидуальным особенностям развития обучающихся с ЗПР;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</a:t>
            </a:r>
            <a:r>
              <a:rPr lang="ru-RU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абилитации</a:t>
            </a: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охраны и укрепления здоровья обучающихся с ЗПР;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10)обеспечение преемственности целей, задач и содержания дошкольного и начального общего образования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8A4903B-45BF-074D-173F-FB6457B2FFAF}"/>
              </a:ext>
            </a:extLst>
          </p:cNvPr>
          <p:cNvSpPr txBox="1">
            <a:spLocks/>
          </p:cNvSpPr>
          <p:nvPr/>
        </p:nvSpPr>
        <p:spPr>
          <a:xfrm>
            <a:off x="783184" y="283779"/>
            <a:ext cx="10772775" cy="1330401"/>
          </a:xfrm>
          <a:prstGeom prst="rect">
            <a:avLst/>
          </a:prstGeom>
          <a:solidFill>
            <a:schemeClr val="accent1">
              <a:lumMod val="75000"/>
              <a:alpha val="19000"/>
            </a:schemeClr>
          </a:solidFill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</a:t>
            </a:r>
            <a:br>
              <a:rPr lang="ru-RU" alt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ДЛЯ ВОСПИТАННИКОВ С </a:t>
            </a:r>
            <a:r>
              <a:rPr lang="ru-RU" altLang="ru-RU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</a:t>
            </a:r>
            <a:r>
              <a:rPr lang="ru-RU" alt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МАДОУ ЦРР-д/с №2 </a:t>
            </a:r>
            <a:b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12379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26B3E-F746-D70F-459E-96B7773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B8413-3E3C-40A2-F901-B42F68C14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29" y="1492469"/>
            <a:ext cx="10772775" cy="1134243"/>
          </a:xfrm>
        </p:spPr>
        <p:txBody>
          <a:bodyPr>
            <a:normAutofit lnSpcReduction="10000"/>
          </a:bodyPr>
          <a:lstStyle/>
          <a:p>
            <a:r>
              <a:rPr lang="ru-RU" alt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  <a:r>
              <a:rPr lang="ru-RU" alt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обязательной части и части, формируемой участниками образовательных отношений. Обе части являются взаимодополняющими и необходимыми с точки зрения реализации ФГОС ДО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0F691D5-F52A-4D72-7592-75E4C5D012AA}"/>
              </a:ext>
            </a:extLst>
          </p:cNvPr>
          <p:cNvSpPr txBox="1">
            <a:spLocks/>
          </p:cNvSpPr>
          <p:nvPr/>
        </p:nvSpPr>
        <p:spPr>
          <a:xfrm>
            <a:off x="709612" y="152964"/>
            <a:ext cx="10772775" cy="1339505"/>
          </a:xfrm>
          <a:prstGeom prst="rect">
            <a:avLst/>
          </a:prstGeom>
          <a:solidFill>
            <a:schemeClr val="accent1">
              <a:lumMod val="75000"/>
              <a:alpha val="19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</a:t>
            </a:r>
            <a:br>
              <a:rPr lang="ru-RU" alt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ДЛЯ ВОСПИТАННИКОВ С </a:t>
            </a:r>
            <a:r>
              <a:rPr lang="ru-RU" alt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</a:t>
            </a:r>
            <a:r>
              <a:rPr lang="ru-RU" alt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МАДОУ ЦРР-д/с №2 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E2F4D56-1355-7A6F-2BFE-109BA41E3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54846"/>
              </p:ext>
            </p:extLst>
          </p:nvPr>
        </p:nvGraphicFramePr>
        <p:xfrm>
          <a:off x="189186" y="2312276"/>
          <a:ext cx="11845160" cy="4430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4044">
                  <a:extLst>
                    <a:ext uri="{9D8B030D-6E8A-4147-A177-3AD203B41FA5}">
                      <a16:colId xmlns:a16="http://schemas.microsoft.com/office/drawing/2014/main" val="3772595927"/>
                    </a:ext>
                  </a:extLst>
                </a:gridCol>
                <a:gridCol w="3643848">
                  <a:extLst>
                    <a:ext uri="{9D8B030D-6E8A-4147-A177-3AD203B41FA5}">
                      <a16:colId xmlns:a16="http://schemas.microsoft.com/office/drawing/2014/main" val="845221608"/>
                    </a:ext>
                  </a:extLst>
                </a:gridCol>
                <a:gridCol w="4270631">
                  <a:extLst>
                    <a:ext uri="{9D8B030D-6E8A-4147-A177-3AD203B41FA5}">
                      <a16:colId xmlns:a16="http://schemas.microsoft.com/office/drawing/2014/main" val="892104261"/>
                    </a:ext>
                  </a:extLst>
                </a:gridCol>
                <a:gridCol w="1646637">
                  <a:extLst>
                    <a:ext uri="{9D8B030D-6E8A-4147-A177-3AD203B41FA5}">
                      <a16:colId xmlns:a16="http://schemas.microsoft.com/office/drawing/2014/main" val="1094382203"/>
                    </a:ext>
                  </a:extLst>
                </a:gridCol>
              </a:tblGrid>
              <a:tr h="1180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68" marR="51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Обязательная часть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68" marR="51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Часть, формируемая участниками образовательных отношений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68" marR="51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частей Программы, %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68" marR="51868" marT="0" marB="0"/>
                </a:tc>
                <a:extLst>
                  <a:ext uri="{0D108BD9-81ED-4DB2-BD59-A6C34878D82A}">
                    <a16:rowId xmlns:a16="http://schemas.microsoft.com/office/drawing/2014/main" val="460579490"/>
                  </a:ext>
                </a:extLst>
              </a:tr>
              <a:tr h="3211788">
                <a:tc>
                  <a:txBody>
                    <a:bodyPr/>
                    <a:lstStyle/>
                    <a:p>
                      <a:pPr marL="64135" marR="1524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Разновозрастная группа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компенсирующей</a:t>
                      </a:r>
                      <a:r>
                        <a:rPr lang="ru-RU" sz="19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направленности для детей с</a:t>
                      </a:r>
                      <a:r>
                        <a:rPr lang="ru-RU" sz="19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ЗП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68" marR="51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ФАОП ДО – утверждена Приказом Министерства просвещения Российской федерации №1022 от 24 ноября 2022г.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Реализуется педагогическими работниками ДОО во всех помещениях и на территории детского сада, с детьми групп компенсирующей направленности для детей с ЗПР.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68" marR="51868" marT="0" marB="0"/>
                </a:tc>
                <a:tc>
                  <a:txBody>
                    <a:bodyPr/>
                    <a:lstStyle/>
                    <a:p>
                      <a:pPr marL="64135" marR="1460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Комплексная</a:t>
                      </a:r>
                      <a:r>
                        <a:rPr lang="ru-RU" sz="19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</a:t>
                      </a:r>
                    </a:p>
                    <a:p>
                      <a:pPr marL="64135" marR="1460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«Наш</a:t>
                      </a:r>
                      <a:r>
                        <a:rPr lang="ru-RU" sz="19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край» Н.Б.</a:t>
                      </a:r>
                      <a:r>
                        <a:rPr lang="ru-RU" sz="1900" u="sng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Карпова</a:t>
                      </a:r>
                      <a:r>
                        <a:rPr lang="ru-RU" sz="19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О.А.Санин</a:t>
                      </a:r>
                      <a:r>
                        <a:rPr lang="ru-RU" sz="19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а,</a:t>
                      </a:r>
                    </a:p>
                    <a:p>
                      <a:pPr marL="64135" marR="1460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В.Н.Корень</a:t>
                      </a:r>
                      <a:r>
                        <a:rPr lang="ru-RU" sz="19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   </a:t>
                      </a: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Ю.В.Литяк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60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Реализуется педагогическими работниками ДОО во всех помещениях и на территории детского сада, с детьми групп компенсирующей направленности для детей с ЗПР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68" marR="51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80/20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68" marR="51868" marT="0" marB="0"/>
                </a:tc>
                <a:extLst>
                  <a:ext uri="{0D108BD9-81ED-4DB2-BD59-A6C34878D82A}">
                    <a16:rowId xmlns:a16="http://schemas.microsoft.com/office/drawing/2014/main" val="1467365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70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05103F-C85F-85E5-5924-7C6ED80D9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27295"/>
            <a:ext cx="10753725" cy="376618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осуществляется круглогодично с выделением 2-х периодов: 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период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 01 сентября по 31 мая, для этого периода характерно наличие образовательной деятельности (занятия) в процессе организации педагогом различных видов детской деятельности.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период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 01 июня по 31 августа, для этого периода характерно преобладание совместной деятельности ребёнка с педагогом, организуемой педагогами на уличных участках, и самостоятельной деятельности детей по их интересам и инициативе.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2C098-15F9-55F8-1430-2268BEFAF6DA}"/>
              </a:ext>
            </a:extLst>
          </p:cNvPr>
          <p:cNvSpPr txBox="1">
            <a:spLocks/>
          </p:cNvSpPr>
          <p:nvPr/>
        </p:nvSpPr>
        <p:spPr>
          <a:xfrm>
            <a:off x="793695" y="193848"/>
            <a:ext cx="10772775" cy="1339505"/>
          </a:xfrm>
          <a:prstGeom prst="rect">
            <a:avLst/>
          </a:prstGeom>
          <a:solidFill>
            <a:schemeClr val="accent1">
              <a:lumMod val="75000"/>
              <a:alpha val="19000"/>
            </a:schemeClr>
          </a:solidFill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</a:t>
            </a:r>
            <a:b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ДЛЯ ВОСПИТАННИКОВ С ЗПР МАДОУ ЦРР-д/с №2 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3368C36-B75D-9235-05BC-4B6220FA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7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BF1C1B-A35C-98A8-0C46-D6FDA3260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2" y="2474136"/>
            <a:ext cx="10753725" cy="3766185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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сформирована на основе требований ФГОС ДО и ФАОП ДО, предъявляемых к структуре адаптированной образовательной программы дошкольного образования для обучающихся с ЗПР;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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 содержание и организацию образовательной деятельности на уровне дошкольного образования для обучающихся с ЗПР;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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 развитие личности детей дошкольного возраста в различных видах общения и деятельности с учетом их возрастных, индивидуальных, психологических и физиологических особенностей;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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сформирована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(базовые объем, содержание и планируемые результаты освоения Программы).</a:t>
            </a:r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D855EEC-D082-B37E-3B83-7FFE010FE7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613" y="250825"/>
            <a:ext cx="10772775" cy="1657350"/>
          </a:xfrm>
          <a:prstGeom prst="rect">
            <a:avLst/>
          </a:prstGeom>
          <a:solidFill>
            <a:schemeClr val="accent1">
              <a:lumMod val="75000"/>
              <a:alpha val="19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ОСНОВЫВАЕТСЯ НА СЛЕДУЮЩИХ ПОДХОДАХ: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1035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335825A-BCD8-8F15-6567-4FDCA7D799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4212" y="289883"/>
            <a:ext cx="10755692" cy="1147435"/>
          </a:xfrm>
          <a:prstGeom prst="rect">
            <a:avLst/>
          </a:prstGeom>
          <a:solidFill>
            <a:schemeClr val="accent1">
              <a:lumMod val="75000"/>
              <a:alpha val="19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С СЕМЬЯМИ ВОСПИТАННИКОВ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DA473-C705-B288-ED24-8559176B5643}"/>
              </a:ext>
            </a:extLst>
          </p:cNvPr>
          <p:cNvSpPr txBox="1"/>
          <p:nvPr/>
        </p:nvSpPr>
        <p:spPr>
          <a:xfrm>
            <a:off x="961090" y="1902372"/>
            <a:ext cx="10478814" cy="306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участие семьи в развитии ребенка, чтобы обеспечить непрерывность </a:t>
            </a:r>
            <a:r>
              <a:rPr lang="ru-RU" sz="1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коррекционно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восстановительного процесса. (Отрабатывают и закрепляют навыки и умения у обучающихся, сформированные специалистами, по возможности помогают изготавливать пособия для работы в ДОО и дома. Выполняют домашние задания, предлагаемые учителем-логопедом, педагогом-психологом и воспитателем.)</a:t>
            </a:r>
          </a:p>
          <a:p>
            <a:pPr>
              <a:lnSpc>
                <a:spcPct val="114000"/>
              </a:lnSpc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-специальная психолого-педагогическая поддержка семьи (П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росветительско-консультативная работа с семьей, привлечение родителей (законных представителей) к активному сотрудничеству.)</a:t>
            </a:r>
          </a:p>
          <a:p>
            <a:pPr>
              <a:lnSpc>
                <a:spcPct val="114000"/>
              </a:lnSpc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социально-педагогическая работа. (Тщательное планирование действий педагогических работников и крайняя корректность при общении с семьей.)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64499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4BB33-6396-0C36-3F92-E7C21075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площадки 027">
            <a:extLst>
              <a:ext uri="{FF2B5EF4-FFF2-40B4-BE49-F238E27FC236}">
                <a16:creationId xmlns:a16="http://schemas.microsoft.com/office/drawing/2014/main" id="{B76278AF-A437-9C8B-8189-EB2FBBDA90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60"/>
          <a:stretch>
            <a:fillRect/>
          </a:stretch>
        </p:blipFill>
        <p:spPr bwMode="auto">
          <a:xfrm>
            <a:off x="3074276" y="349778"/>
            <a:ext cx="6043448" cy="434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3">
            <a:extLst>
              <a:ext uri="{FF2B5EF4-FFF2-40B4-BE49-F238E27FC236}">
                <a16:creationId xmlns:a16="http://schemas.microsoft.com/office/drawing/2014/main" id="{59D8808A-F8C8-1C35-11CD-54BFBBD50A57}"/>
              </a:ext>
            </a:extLst>
          </p:cNvPr>
          <p:cNvSpPr txBox="1">
            <a:spLocks noChangeArrowheads="1"/>
          </p:cNvSpPr>
          <p:nvPr/>
        </p:nvSpPr>
        <p:spPr>
          <a:xfrm>
            <a:off x="2368358" y="4950471"/>
            <a:ext cx="7455284" cy="174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ЦРР-ДЕТСКИЙ САД №2</a:t>
            </a:r>
          </a:p>
          <a:p>
            <a:pPr algn="ctr">
              <a:lnSpc>
                <a:spcPct val="115000"/>
              </a:lnSpc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Т.:8(86135)  5-22-00</a:t>
            </a:r>
            <a:endParaRPr lang="ru-RU" alt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3426876@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rambler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altLang="ru-RU" sz="2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Сайт: </a:t>
            </a:r>
            <a:r>
              <a:rPr lang="en-US" alt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www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ustlabmadou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ru-RU" alt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4989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1085</TotalTime>
  <Words>868</Words>
  <Application>Microsoft Office PowerPoint</Application>
  <PresentationFormat>Широкоэкранный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Century Gothic</vt:lpstr>
      <vt:lpstr>Symbol</vt:lpstr>
      <vt:lpstr>Times New Roman</vt:lpstr>
      <vt:lpstr>Wingdings 3</vt:lpstr>
      <vt:lpstr>Сектор</vt:lpstr>
      <vt:lpstr>АДАПТИРОВАННАЯ ОБРАЗОВАТЕЛЬНАЯ ПРОГРАММА ДЛЯ ОБУЧАЮЩИХСЯ С ЗАДЕРЖКОЙ ПСИХИЧЕСКОГО РАЗВИТИЯ МУНИЦИПАЛЬНОГО АВТОНОМНОГО ДОШКОЛЬНОГО ОБРАЗОВАТЕЛЬНОГО УЧРЕЖДЕНИЯ ЦЕНТР РАЗВИТИЯ РЕБЕНКА – ДЕТСКИЙ САД №2  МО УСТЬ-ЛАБИНСКИЙ РАЙОН </vt:lpstr>
      <vt:lpstr> АДАПТИРОВАННАЯ ОБРАЗОВАТЕЛЬНАЯ ПРОГРАММА  ДОШКОЛЬНОГО ОБРАЗОВАНИЯ ДЛЯ ВОСПИТАННИКОВ С зпр МАДОУ ЦРР-д/с №2  </vt:lpstr>
      <vt:lpstr>Презентация PowerPoint</vt:lpstr>
      <vt:lpstr>Презентация PowerPoint</vt:lpstr>
      <vt:lpstr>Презентация PowerPoint</vt:lpstr>
      <vt:lpstr>ПРОГРАММА ОСНОВЫВАЕТСЯ НА СЛЕДУЮЩИХ ПОДХОДАХ: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АДАПТИРОВАННАЯ ОБРАЗОВАТЕЛЬНАЯ ПРОГРАММА ДЛЯ ОБУЧАЮЩИХСЯ С ЗАДЕРЖКОЙ ПСИХИЧЕСКОГО РАЗВИТИЯ МУНИЦИПАЛЬНОГО АВТОНОМНОГО ДОШКОЛЬНОГО ОБРАЗОВАТЕЛЬНОГО УЧРЕЖДЕНИЯ ЦЕНТР РАЗВИТИЯ РЕБЕНКА – ДЕТСКИЙ САД №2  МО УСТЬ-ЛАБИНСКИЙ РАЙОН </dc:title>
  <dc:creator>Ирина Вертепа</dc:creator>
  <cp:lastModifiedBy>Ирина Вертепа</cp:lastModifiedBy>
  <cp:revision>4</cp:revision>
  <dcterms:created xsi:type="dcterms:W3CDTF">2023-09-14T11:34:37Z</dcterms:created>
  <dcterms:modified xsi:type="dcterms:W3CDTF">2023-09-15T05:39:58Z</dcterms:modified>
</cp:coreProperties>
</file>